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2" r:id="rId7"/>
    <p:sldId id="261"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5C32A4-C132-4036-B4FE-0FA61F74A64B}"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3165-92BD-4C62-B36B-E8DDA0C6FE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C32A4-C132-4036-B4FE-0FA61F74A64B}"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3165-92BD-4C62-B36B-E8DDA0C6FE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75C32A4-C132-4036-B4FE-0FA61F74A64B}"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3165-92BD-4C62-B36B-E8DDA0C6FE1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C32A4-C132-4036-B4FE-0FA61F74A64B}"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3165-92BD-4C62-B36B-E8DDA0C6FE1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5C32A4-C132-4036-B4FE-0FA61F74A64B}" type="datetimeFigureOut">
              <a:rPr lang="en-US" smtClean="0"/>
              <a:t>9/14/2015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43165-92BD-4C62-B36B-E8DDA0C6FE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75C32A4-C132-4036-B4FE-0FA61F74A64B}"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43165-92BD-4C62-B36B-E8DDA0C6FE1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5C32A4-C132-4036-B4FE-0FA61F74A64B}" type="datetimeFigureOut">
              <a:rPr lang="en-US" smtClean="0"/>
              <a:t>9/14/2015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43165-92BD-4C62-B36B-E8DDA0C6FE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5C32A4-C132-4036-B4FE-0FA61F74A64B}" type="datetimeFigureOut">
              <a:rPr lang="en-US" smtClean="0"/>
              <a:t>9/14/2015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43165-92BD-4C62-B36B-E8DDA0C6FE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75C32A4-C132-4036-B4FE-0FA61F74A64B}" type="datetimeFigureOut">
              <a:rPr lang="en-US" smtClean="0"/>
              <a:t>9/14/2015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43165-92BD-4C62-B36B-E8DDA0C6FE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75C32A4-C132-4036-B4FE-0FA61F74A64B}"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43165-92BD-4C62-B36B-E8DDA0C6FE1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C32A4-C132-4036-B4FE-0FA61F74A64B}" type="datetimeFigureOut">
              <a:rPr lang="en-US" smtClean="0"/>
              <a:t>9/14/2015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43165-92BD-4C62-B36B-E8DDA0C6FE1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75C32A4-C132-4036-B4FE-0FA61F74A64B}" type="datetimeFigureOut">
              <a:rPr lang="en-US" smtClean="0"/>
              <a:t>9/14/2015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343165-92BD-4C62-B36B-E8DDA0C6FE1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feature=player_embedded&amp;v=I1fat8MiDVM" TargetMode="External"/><Relationship Id="rId2" Type="http://schemas.openxmlformats.org/officeDocument/2006/relationships/hyperlink" Target="https://www.youtube.com/watch?feature=player_embedded&amp;v=7w3sTfiNis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OHS SCIENCE FAIR </a:t>
            </a:r>
            <a:r>
              <a:rPr lang="en-US" smtClean="0"/>
              <a:t>EXPO 2016</a:t>
            </a:r>
            <a:endParaRPr lang="en-US" dirty="0"/>
          </a:p>
        </p:txBody>
      </p:sp>
      <p:sp>
        <p:nvSpPr>
          <p:cNvPr id="3" name="Subtitle 2"/>
          <p:cNvSpPr>
            <a:spLocks noGrp="1"/>
          </p:cNvSpPr>
          <p:nvPr>
            <p:ph type="subTitle" idx="1"/>
          </p:nvPr>
        </p:nvSpPr>
        <p:spPr/>
        <p:txBody>
          <a:bodyPr/>
          <a:lstStyle/>
          <a:p>
            <a:r>
              <a:rPr lang="en-US" dirty="0"/>
              <a:t>OAKLEAF HIGH SCHOOL	</a:t>
            </a:r>
          </a:p>
        </p:txBody>
      </p:sp>
    </p:spTree>
    <p:extLst>
      <p:ext uri="{BB962C8B-B14F-4D97-AF65-F5344CB8AC3E}">
        <p14:creationId xmlns:p14="http://schemas.microsoft.com/office/powerpoint/2010/main" val="134450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9815" y="3895166"/>
            <a:ext cx="1232308" cy="1010769"/>
          </a:xfrm>
        </p:spPr>
      </p:pic>
      <p:sp>
        <p:nvSpPr>
          <p:cNvPr id="2" name="Title 1"/>
          <p:cNvSpPr>
            <a:spLocks noGrp="1"/>
          </p:cNvSpPr>
          <p:nvPr>
            <p:ph type="title"/>
          </p:nvPr>
        </p:nvSpPr>
        <p:spPr/>
        <p:txBody>
          <a:bodyPr/>
          <a:lstStyle/>
          <a:p>
            <a:r>
              <a:rPr lang="en-US" dirty="0" smtClean="0"/>
              <a:t>SCIENCE FAIR ROCKS!!!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029200"/>
            <a:ext cx="4015510" cy="1685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87607"/>
            <a:ext cx="5334000" cy="3598333"/>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371600"/>
            <a:ext cx="4010114" cy="3289192"/>
          </a:xfrm>
          <a:prstGeom prst="rect">
            <a:avLst/>
          </a:prstGeom>
        </p:spPr>
      </p:pic>
    </p:spTree>
    <p:extLst>
      <p:ext uri="{BB962C8B-B14F-4D97-AF65-F5344CB8AC3E}">
        <p14:creationId xmlns:p14="http://schemas.microsoft.com/office/powerpoint/2010/main" val="7580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1+#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September: Topic Selection </a:t>
            </a:r>
            <a:r>
              <a:rPr lang="en-US" dirty="0" smtClean="0"/>
              <a:t>&amp; ISEF Forms</a:t>
            </a:r>
            <a:endParaRPr lang="en-US" dirty="0" smtClean="0"/>
          </a:p>
          <a:p>
            <a:endParaRPr lang="en-US" dirty="0" smtClean="0"/>
          </a:p>
          <a:p>
            <a:r>
              <a:rPr lang="en-US" dirty="0" smtClean="0"/>
              <a:t>October</a:t>
            </a:r>
            <a:r>
              <a:rPr lang="en-US" dirty="0"/>
              <a:t>: </a:t>
            </a:r>
            <a:r>
              <a:rPr lang="en-US" dirty="0" smtClean="0"/>
              <a:t>Research Paper</a:t>
            </a:r>
            <a:endParaRPr lang="en-US" dirty="0"/>
          </a:p>
          <a:p>
            <a:endParaRPr lang="en-US" dirty="0" smtClean="0"/>
          </a:p>
          <a:p>
            <a:r>
              <a:rPr lang="en-US" dirty="0" smtClean="0"/>
              <a:t>November</a:t>
            </a:r>
            <a:r>
              <a:rPr lang="en-US" dirty="0"/>
              <a:t>: </a:t>
            </a:r>
            <a:r>
              <a:rPr lang="en-US" dirty="0" smtClean="0"/>
              <a:t>Experimentation </a:t>
            </a:r>
            <a:r>
              <a:rPr lang="en-US" dirty="0" smtClean="0"/>
              <a:t>&amp; Portfolio</a:t>
            </a:r>
          </a:p>
          <a:p>
            <a:pPr marL="0" indent="0">
              <a:buNone/>
            </a:pPr>
            <a:endParaRPr lang="en-US" dirty="0" smtClean="0"/>
          </a:p>
          <a:p>
            <a:r>
              <a:rPr lang="en-US" dirty="0" smtClean="0"/>
              <a:t>December: Display Board &amp; Final Project Due!</a:t>
            </a:r>
          </a:p>
          <a:p>
            <a:endParaRPr lang="en-US" dirty="0" smtClean="0"/>
          </a:p>
          <a:p>
            <a:r>
              <a:rPr lang="en-US" dirty="0" smtClean="0"/>
              <a:t>January: COMPETITION TIME! Will you WIN??!! Will you go to DISTRICTS? STATE? INTERNATIONALS??!! #YES </a:t>
            </a:r>
            <a:r>
              <a:rPr lang="en-US" dirty="0" smtClean="0">
                <a:sym typeface="Wingdings" panose="05000000000000000000" pitchFamily="2" charset="2"/>
              </a:rPr>
              <a:t></a:t>
            </a:r>
            <a:endParaRPr lang="en-US" dirty="0"/>
          </a:p>
        </p:txBody>
      </p:sp>
      <p:sp>
        <p:nvSpPr>
          <p:cNvPr id="2" name="Title 1"/>
          <p:cNvSpPr>
            <a:spLocks noGrp="1"/>
          </p:cNvSpPr>
          <p:nvPr>
            <p:ph type="title"/>
          </p:nvPr>
        </p:nvSpPr>
        <p:spPr/>
        <p:txBody>
          <a:bodyPr>
            <a:normAutofit/>
          </a:bodyPr>
          <a:lstStyle/>
          <a:p>
            <a:r>
              <a:rPr lang="en-US" dirty="0" smtClean="0"/>
              <a:t>Science Fair General Timeline</a:t>
            </a:r>
            <a:endParaRPr lang="en-US" dirty="0"/>
          </a:p>
        </p:txBody>
      </p:sp>
    </p:spTree>
    <p:extLst>
      <p:ext uri="{BB962C8B-B14F-4D97-AF65-F5344CB8AC3E}">
        <p14:creationId xmlns:p14="http://schemas.microsoft.com/office/powerpoint/2010/main" val="425404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EXAMPLE! “White House Fair” Click below </a:t>
            </a:r>
            <a:r>
              <a:rPr lang="en-US" dirty="0" smtClean="0">
                <a:sym typeface="Wingdings" panose="05000000000000000000" pitchFamily="2" charset="2"/>
              </a:rPr>
              <a:t></a:t>
            </a:r>
          </a:p>
          <a:p>
            <a:r>
              <a:rPr lang="en-US" dirty="0">
                <a:hlinkClick r:id="rId2"/>
              </a:rPr>
              <a:t>https://</a:t>
            </a:r>
            <a:r>
              <a:rPr lang="en-US" dirty="0" smtClean="0">
                <a:hlinkClick r:id="rId2"/>
              </a:rPr>
              <a:t>www.youtube.com/watch?feature=player_embedded&amp;v=7w3sTfiNis0</a:t>
            </a:r>
            <a:endParaRPr lang="en-US" dirty="0" smtClean="0"/>
          </a:p>
          <a:p>
            <a:endParaRPr lang="en-US" dirty="0"/>
          </a:p>
          <a:p>
            <a:pPr marL="0" indent="0">
              <a:buNone/>
            </a:pPr>
            <a:endParaRPr lang="en-US" dirty="0" smtClean="0"/>
          </a:p>
          <a:p>
            <a:r>
              <a:rPr lang="en-US" dirty="0" smtClean="0"/>
              <a:t>NONEXAMPLE! “Cup of Dirt” Click below </a:t>
            </a:r>
            <a:r>
              <a:rPr lang="en-US" dirty="0" smtClean="0">
                <a:sym typeface="Wingdings" panose="05000000000000000000" pitchFamily="2" charset="2"/>
              </a:rPr>
              <a:t></a:t>
            </a:r>
          </a:p>
          <a:p>
            <a:r>
              <a:rPr lang="en-US" dirty="0">
                <a:hlinkClick r:id="rId3"/>
              </a:rPr>
              <a:t>https://</a:t>
            </a:r>
            <a:r>
              <a:rPr lang="en-US" dirty="0" smtClean="0">
                <a:hlinkClick r:id="rId3"/>
              </a:rPr>
              <a:t>www.youtube.com/watch?feature=player_embedded&amp;v=I1fat8MiDVM</a:t>
            </a:r>
            <a:endParaRPr lang="en-US" dirty="0" smtClean="0"/>
          </a:p>
          <a:p>
            <a:pPr marL="0" indent="0">
              <a:buNone/>
            </a:pPr>
            <a:endParaRPr lang="en-US" dirty="0"/>
          </a:p>
        </p:txBody>
      </p:sp>
      <p:sp>
        <p:nvSpPr>
          <p:cNvPr id="2" name="Title 1"/>
          <p:cNvSpPr>
            <a:spLocks noGrp="1"/>
          </p:cNvSpPr>
          <p:nvPr>
            <p:ph type="title"/>
          </p:nvPr>
        </p:nvSpPr>
        <p:spPr/>
        <p:txBody>
          <a:bodyPr>
            <a:normAutofit/>
          </a:bodyPr>
          <a:lstStyle/>
          <a:p>
            <a:r>
              <a:rPr lang="en-US" dirty="0" smtClean="0"/>
              <a:t>What to do…what NOT to do…</a:t>
            </a:r>
            <a:endParaRPr lang="en-US" dirty="0"/>
          </a:p>
        </p:txBody>
      </p:sp>
    </p:spTree>
    <p:extLst>
      <p:ext uri="{BB962C8B-B14F-4D97-AF65-F5344CB8AC3E}">
        <p14:creationId xmlns:p14="http://schemas.microsoft.com/office/powerpoint/2010/main" val="38990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458199" cy="4648200"/>
          </a:xfrm>
        </p:spPr>
        <p:txBody>
          <a:bodyPr>
            <a:normAutofit fontScale="77500" lnSpcReduction="20000"/>
          </a:bodyPr>
          <a:lstStyle/>
          <a:p>
            <a:r>
              <a:rPr lang="en-US" dirty="0" smtClean="0"/>
              <a:t>What are you interested in??? Write down </a:t>
            </a:r>
            <a:r>
              <a:rPr lang="en-US" dirty="0"/>
              <a:t>5</a:t>
            </a:r>
            <a:r>
              <a:rPr lang="en-US" dirty="0" smtClean="0"/>
              <a:t> </a:t>
            </a:r>
            <a:r>
              <a:rPr lang="en-US" dirty="0" smtClean="0"/>
              <a:t>topics.</a:t>
            </a:r>
          </a:p>
          <a:p>
            <a:r>
              <a:rPr lang="en-US" dirty="0" smtClean="0"/>
              <a:t>What questions can you come up with regarding those topics? Write </a:t>
            </a:r>
            <a:r>
              <a:rPr lang="en-US" dirty="0"/>
              <a:t>3 questions per </a:t>
            </a:r>
            <a:r>
              <a:rPr lang="en-US" dirty="0" smtClean="0"/>
              <a:t>topic using ‘question words’.</a:t>
            </a:r>
          </a:p>
          <a:p>
            <a:pPr lvl="1"/>
            <a:r>
              <a:rPr lang="en-US" dirty="0" smtClean="0"/>
              <a:t>(Who? What? When? Where? Why? How?) </a:t>
            </a:r>
          </a:p>
          <a:p>
            <a:r>
              <a:rPr lang="en-US" dirty="0" smtClean="0"/>
              <a:t>Are those questions “measureable”? If not, tweak them. </a:t>
            </a:r>
            <a:r>
              <a:rPr lang="en-US" b="1" dirty="0" smtClean="0">
                <a:solidFill>
                  <a:srgbClr val="FF0000"/>
                </a:solidFill>
              </a:rPr>
              <a:t>A HYPOTHESIS must be TESTABLE!</a:t>
            </a:r>
            <a:r>
              <a:rPr lang="en-US" b="1" dirty="0" smtClean="0"/>
              <a:t> </a:t>
            </a:r>
            <a:r>
              <a:rPr lang="en-US" dirty="0" smtClean="0"/>
              <a:t>(Don’t come up with just a ‘research’  or ‘yes/no’ questions? </a:t>
            </a:r>
            <a:r>
              <a:rPr lang="en-US" dirty="0" err="1" smtClean="0"/>
              <a:t>ie</a:t>
            </a:r>
            <a:r>
              <a:rPr lang="en-US" dirty="0" smtClean="0"/>
              <a:t>. “Is the moon made of cheese? Can I build a lava volcano?) </a:t>
            </a:r>
          </a:p>
          <a:p>
            <a:pPr lvl="1"/>
            <a:r>
              <a:rPr lang="en-US" dirty="0" smtClean="0"/>
              <a:t>Things that can be tested…height</a:t>
            </a:r>
            <a:r>
              <a:rPr lang="en-US" dirty="0"/>
              <a:t>, width, length, mass, </a:t>
            </a:r>
            <a:r>
              <a:rPr lang="en-US" dirty="0" smtClean="0"/>
              <a:t>density, buoyancy, rate, temperature</a:t>
            </a:r>
            <a:r>
              <a:rPr lang="en-US" dirty="0"/>
              <a:t>, </a:t>
            </a:r>
            <a:r>
              <a:rPr lang="en-US" dirty="0" smtClean="0"/>
              <a:t>speed, distance</a:t>
            </a:r>
            <a:r>
              <a:rPr lang="en-US" dirty="0"/>
              <a:t>, volume, change in color, </a:t>
            </a:r>
            <a:r>
              <a:rPr lang="en-US" dirty="0" smtClean="0"/>
              <a:t>quantity, etc.</a:t>
            </a:r>
          </a:p>
          <a:p>
            <a:r>
              <a:rPr lang="en-US" dirty="0" smtClean="0"/>
              <a:t>Are those questions “on grade level”? If not, tweak them. Basically, if an 8</a:t>
            </a:r>
            <a:r>
              <a:rPr lang="en-US" baseline="30000" dirty="0" smtClean="0"/>
              <a:t>th</a:t>
            </a:r>
            <a:r>
              <a:rPr lang="en-US" dirty="0" smtClean="0"/>
              <a:t> grader can do it, choose something else!</a:t>
            </a:r>
          </a:p>
          <a:p>
            <a:r>
              <a:rPr lang="en-US" dirty="0" smtClean="0"/>
              <a:t>Which of your questions have the greatest PRACTICAL APPLICATION and/or MEAN THE MOST TO YOU???!!! </a:t>
            </a:r>
          </a:p>
          <a:p>
            <a:r>
              <a:rPr lang="en-US" dirty="0" smtClean="0"/>
              <a:t>Is that question </a:t>
            </a:r>
            <a:r>
              <a:rPr lang="en-US" dirty="0"/>
              <a:t>“unique”? </a:t>
            </a:r>
            <a:r>
              <a:rPr lang="en-US" dirty="0">
                <a:solidFill>
                  <a:srgbClr val="FF0000"/>
                </a:solidFill>
              </a:rPr>
              <a:t>How did you </a:t>
            </a:r>
            <a:r>
              <a:rPr lang="en-US" b="1" dirty="0">
                <a:solidFill>
                  <a:srgbClr val="FF0000"/>
                </a:solidFill>
              </a:rPr>
              <a:t>M</a:t>
            </a:r>
            <a:r>
              <a:rPr lang="en-US" dirty="0">
                <a:solidFill>
                  <a:srgbClr val="FF0000"/>
                </a:solidFill>
              </a:rPr>
              <a:t>ake </a:t>
            </a:r>
            <a:r>
              <a:rPr lang="en-US" b="1" dirty="0">
                <a:solidFill>
                  <a:srgbClr val="FF0000"/>
                </a:solidFill>
              </a:rPr>
              <a:t>I</a:t>
            </a:r>
            <a:r>
              <a:rPr lang="en-US" dirty="0">
                <a:solidFill>
                  <a:srgbClr val="FF0000"/>
                </a:solidFill>
              </a:rPr>
              <a:t>t </a:t>
            </a:r>
            <a:r>
              <a:rPr lang="en-US" b="1" dirty="0">
                <a:solidFill>
                  <a:srgbClr val="FF0000"/>
                </a:solidFill>
              </a:rPr>
              <a:t>Y</a:t>
            </a:r>
            <a:r>
              <a:rPr lang="en-US" dirty="0">
                <a:solidFill>
                  <a:srgbClr val="FF0000"/>
                </a:solidFill>
              </a:rPr>
              <a:t>our </a:t>
            </a:r>
            <a:r>
              <a:rPr lang="en-US" b="1" dirty="0">
                <a:solidFill>
                  <a:srgbClr val="FF0000"/>
                </a:solidFill>
              </a:rPr>
              <a:t>O</a:t>
            </a:r>
            <a:r>
              <a:rPr lang="en-US" dirty="0">
                <a:solidFill>
                  <a:srgbClr val="FF0000"/>
                </a:solidFill>
              </a:rPr>
              <a:t>wn?</a:t>
            </a:r>
            <a:r>
              <a:rPr lang="en-US" dirty="0"/>
              <a:t> </a:t>
            </a:r>
            <a:endParaRPr lang="en-US" dirty="0" smtClean="0"/>
          </a:p>
          <a:p>
            <a:pPr lvl="1"/>
            <a:r>
              <a:rPr lang="en-US" dirty="0" smtClean="0"/>
              <a:t>In other words, if it’s a ‘common project’, what did you change to make it unique? How did you tweak it? What are your independent and dependent variables? What are your controlled conditions? How does this experimentation differ from the ‘original/common’ one? (</a:t>
            </a:r>
            <a:r>
              <a:rPr lang="en-US" b="1" dirty="0" smtClean="0"/>
              <a:t>M.I.Y.O (</a:t>
            </a:r>
            <a:r>
              <a:rPr lang="en-US" b="1" dirty="0" err="1" smtClean="0"/>
              <a:t>mee’yo</a:t>
            </a:r>
            <a:r>
              <a:rPr lang="en-US" b="1" dirty="0" smtClean="0"/>
              <a:t>): </a:t>
            </a:r>
            <a:r>
              <a:rPr lang="en-US" dirty="0" smtClean="0"/>
              <a:t>“</a:t>
            </a:r>
            <a:r>
              <a:rPr lang="en-US" dirty="0" err="1" smtClean="0"/>
              <a:t>mio</a:t>
            </a:r>
            <a:r>
              <a:rPr lang="en-US" dirty="0"/>
              <a:t>” in Spanish means </a:t>
            </a:r>
            <a:r>
              <a:rPr lang="en-US" dirty="0" smtClean="0"/>
              <a:t>MINE! </a:t>
            </a:r>
            <a:r>
              <a:rPr lang="en-US" dirty="0" smtClean="0">
                <a:sym typeface="Wingdings" panose="05000000000000000000" pitchFamily="2" charset="2"/>
              </a:rPr>
              <a:t></a:t>
            </a:r>
            <a:r>
              <a:rPr lang="en-US" dirty="0" smtClean="0"/>
              <a:t>)</a:t>
            </a:r>
            <a:endParaRPr lang="en-US" dirty="0">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n-US" dirty="0" smtClean="0"/>
              <a:t>The MOST important thing…TOPIC SELECTION!</a:t>
            </a:r>
            <a:endParaRPr lang="en-US" dirty="0"/>
          </a:p>
        </p:txBody>
      </p:sp>
    </p:spTree>
    <p:extLst>
      <p:ext uri="{BB962C8B-B14F-4D97-AF65-F5344CB8AC3E}">
        <p14:creationId xmlns:p14="http://schemas.microsoft.com/office/powerpoint/2010/main" val="40215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1000"/>
                                        <p:tgtEl>
                                          <p:spTgt spid="3">
                                            <p:txEl>
                                              <p:pRg st="1" end="1"/>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1000"/>
                                        <p:tgtEl>
                                          <p:spTgt spid="3">
                                            <p:txEl>
                                              <p:pRg st="3" end="3"/>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5" dur="10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2" dur="1000"/>
                                        <p:tgtEl>
                                          <p:spTgt spid="3">
                                            <p:txEl>
                                              <p:pRg st="7" end="7"/>
                                            </p:tx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109" y="25758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9345" y="228600"/>
            <a:ext cx="8041440" cy="1442674"/>
          </a:xfrm>
        </p:spPr>
        <p:txBody>
          <a:bodyPr>
            <a:normAutofit/>
          </a:bodyPr>
          <a:lstStyle/>
          <a:p>
            <a:r>
              <a:rPr lang="en-US" dirty="0" smtClean="0"/>
              <a:t>Kid: Uh, can I do this? </a:t>
            </a:r>
            <a:br>
              <a:rPr lang="en-US" dirty="0" smtClean="0"/>
            </a:br>
            <a:r>
              <a:rPr lang="en-US" dirty="0" smtClean="0"/>
              <a:t>Teacher: NOOO!!!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76800"/>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362199" cy="254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95800"/>
            <a:ext cx="2569864"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795" y="3292231"/>
            <a:ext cx="3328479" cy="316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1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arn(inVertical)">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29"/>
                                        </p:tgtEl>
                                        <p:attrNameLst>
                                          <p:attrName>style.visibility</p:attrName>
                                        </p:attrNameLst>
                                      </p:cBhvr>
                                      <p:to>
                                        <p:strVal val="visible"/>
                                      </p:to>
                                    </p:set>
                                    <p:animEffect transition="in" filter="circle(in)">
                                      <p:cBhvr>
                                        <p:cTn id="30" dur="2000"/>
                                        <p:tgtEl>
                                          <p:spTgt spid="10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additive="base">
                                        <p:cTn id="35" dur="1000" fill="hold"/>
                                        <p:tgtEl>
                                          <p:spTgt spid="1030"/>
                                        </p:tgtEl>
                                        <p:attrNameLst>
                                          <p:attrName>ppt_x</p:attrName>
                                        </p:attrNameLst>
                                      </p:cBhvr>
                                      <p:tavLst>
                                        <p:tav tm="0">
                                          <p:val>
                                            <p:strVal val="#ppt_x"/>
                                          </p:val>
                                        </p:tav>
                                        <p:tav tm="100000">
                                          <p:val>
                                            <p:strVal val="#ppt_x"/>
                                          </p:val>
                                        </p:tav>
                                      </p:tavLst>
                                    </p:anim>
                                    <p:anim calcmode="lin" valueType="num">
                                      <p:cBhvr additive="base">
                                        <p:cTn id="36" dur="10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133600"/>
            <a:ext cx="8915399" cy="4572000"/>
          </a:xfrm>
        </p:spPr>
        <p:txBody>
          <a:bodyPr>
            <a:normAutofit fontScale="70000" lnSpcReduction="20000"/>
          </a:bodyPr>
          <a:lstStyle/>
          <a:p>
            <a:r>
              <a:rPr lang="en-US" b="1" u="sng" dirty="0"/>
              <a:t>ABSOLUTE NO-NO’S…</a:t>
            </a:r>
            <a:endParaRPr lang="en-US" dirty="0"/>
          </a:p>
          <a:p>
            <a:r>
              <a:rPr lang="en-US" dirty="0"/>
              <a:t>INGESTION…(nope…NOTHING in the mouth…not even water!)</a:t>
            </a:r>
          </a:p>
          <a:p>
            <a:r>
              <a:rPr lang="en-US" dirty="0"/>
              <a:t>MOLD…(no! growing mold is not a good project. You can’t collect great data without going against ISEF rules</a:t>
            </a:r>
            <a:r>
              <a:rPr lang="en-US" dirty="0" smtClean="0"/>
              <a:t>!)</a:t>
            </a:r>
          </a:p>
          <a:p>
            <a:r>
              <a:rPr lang="en-US" dirty="0"/>
              <a:t> </a:t>
            </a:r>
            <a:endParaRPr lang="en-US" dirty="0" smtClean="0"/>
          </a:p>
          <a:p>
            <a:r>
              <a:rPr lang="en-US" b="1" u="sng" dirty="0" smtClean="0"/>
              <a:t>MAYBE’S…SEE MISS </a:t>
            </a:r>
            <a:r>
              <a:rPr lang="en-US" b="1" u="sng" smtClean="0"/>
              <a:t>BUTLER </a:t>
            </a:r>
            <a:r>
              <a:rPr lang="en-US" b="1" u="sng" smtClean="0"/>
              <a:t>ASAP…EXTRA FORMS &amp; S.R.C</a:t>
            </a:r>
            <a:r>
              <a:rPr lang="en-US" b="1" u="sng" dirty="0" smtClean="0"/>
              <a:t>. APPROVAL REQUIRED!</a:t>
            </a:r>
            <a:endParaRPr lang="en-US" dirty="0"/>
          </a:p>
          <a:p>
            <a:r>
              <a:rPr lang="en-US" dirty="0"/>
              <a:t>FIRE…(it better be AMAZING if </a:t>
            </a:r>
            <a:r>
              <a:rPr lang="en-US" dirty="0" err="1" smtClean="0"/>
              <a:t>ya</a:t>
            </a:r>
            <a:r>
              <a:rPr lang="en-US" dirty="0" smtClean="0"/>
              <a:t>’ </a:t>
            </a:r>
            <a:r>
              <a:rPr lang="en-US" dirty="0" err="1"/>
              <a:t>wanna</a:t>
            </a:r>
            <a:r>
              <a:rPr lang="en-US" dirty="0"/>
              <a:t> work with fire…is fire necessary</a:t>
            </a:r>
            <a:r>
              <a:rPr lang="en-US" dirty="0" smtClean="0"/>
              <a:t>?)</a:t>
            </a:r>
          </a:p>
          <a:p>
            <a:r>
              <a:rPr lang="en-US" dirty="0"/>
              <a:t>BALLISTICS</a:t>
            </a:r>
            <a:r>
              <a:rPr lang="en-US" dirty="0" smtClean="0"/>
              <a:t>…(only for INCREDIBLE ideas; TONS of paperwork &amp; hoops to jump through!)</a:t>
            </a:r>
            <a:endParaRPr lang="en-US" dirty="0"/>
          </a:p>
          <a:p>
            <a:r>
              <a:rPr lang="en-US" dirty="0"/>
              <a:t>VERTEBRATE ANIMALS…(ANYTHING with a backbone! Is project necessary? Will it alter the animal’s environment? </a:t>
            </a:r>
            <a:r>
              <a:rPr lang="en-US" dirty="0" smtClean="0"/>
              <a:t>Will you have a good sample size? Need </a:t>
            </a:r>
            <a:r>
              <a:rPr lang="en-US" dirty="0"/>
              <a:t>vet approval!)</a:t>
            </a:r>
          </a:p>
          <a:p>
            <a:r>
              <a:rPr lang="en-US" dirty="0"/>
              <a:t>MICROORGANISMS…(needs to be in proper environment with </a:t>
            </a:r>
            <a:r>
              <a:rPr lang="en-US" dirty="0" smtClean="0"/>
              <a:t>an EXPERT </a:t>
            </a:r>
            <a:r>
              <a:rPr lang="en-US" dirty="0" smtClean="0"/>
              <a:t>scientist (</a:t>
            </a:r>
            <a:r>
              <a:rPr lang="en-US" dirty="0" err="1" smtClean="0"/>
              <a:t>phD</a:t>
            </a:r>
            <a:r>
              <a:rPr lang="en-US" dirty="0" smtClean="0"/>
              <a:t>)!)</a:t>
            </a:r>
            <a:endParaRPr lang="en-US" dirty="0"/>
          </a:p>
          <a:p>
            <a:r>
              <a:rPr lang="en-US" dirty="0" smtClean="0"/>
              <a:t>RISK </a:t>
            </a:r>
            <a:r>
              <a:rPr lang="en-US" dirty="0"/>
              <a:t>ASSESSMENT…(if working with ANY tool or chemical…need Form 3 AND SDS Sheet on Chemical and safety precautions for tools)</a:t>
            </a:r>
          </a:p>
          <a:p>
            <a:r>
              <a:rPr lang="en-US" dirty="0" smtClean="0"/>
              <a:t>HUMAN </a:t>
            </a:r>
            <a:r>
              <a:rPr lang="en-US" dirty="0"/>
              <a:t>SUBJECTS</a:t>
            </a:r>
            <a:r>
              <a:rPr lang="en-US" dirty="0" smtClean="0"/>
              <a:t>…(GENERAL SURVEYS must </a:t>
            </a:r>
            <a:r>
              <a:rPr lang="en-US" dirty="0"/>
              <a:t>be THOROUGHLY REVIEWED prior to </a:t>
            </a:r>
            <a:r>
              <a:rPr lang="en-US" dirty="0" smtClean="0"/>
              <a:t>experiment Ms. Butler…IF </a:t>
            </a:r>
            <a:r>
              <a:rPr lang="en-US" dirty="0" smtClean="0"/>
              <a:t>participating IN an experiment, need Form 4 &amp; Consent Form!!!!)</a:t>
            </a:r>
            <a:endParaRPr lang="en-US" dirty="0"/>
          </a:p>
          <a:p>
            <a:r>
              <a:rPr lang="en-US" dirty="0" smtClean="0"/>
              <a:t>RESEARCH </a:t>
            </a:r>
            <a:r>
              <a:rPr lang="en-US" dirty="0"/>
              <a:t>FACILITY…(if working in an institution, </a:t>
            </a:r>
            <a:r>
              <a:rPr lang="en-US" dirty="0" smtClean="0"/>
              <a:t>need Form 1C)</a:t>
            </a:r>
            <a:endParaRPr lang="en-US" dirty="0"/>
          </a:p>
        </p:txBody>
      </p:sp>
      <p:sp>
        <p:nvSpPr>
          <p:cNvPr id="2" name="Title 1"/>
          <p:cNvSpPr>
            <a:spLocks noGrp="1"/>
          </p:cNvSpPr>
          <p:nvPr>
            <p:ph type="title"/>
          </p:nvPr>
        </p:nvSpPr>
        <p:spPr/>
        <p:txBody>
          <a:bodyPr>
            <a:normAutofit fontScale="90000"/>
          </a:bodyPr>
          <a:lstStyle/>
          <a:p>
            <a:r>
              <a:rPr lang="en-US" dirty="0" smtClean="0"/>
              <a:t>TOPIC SELECTION</a:t>
            </a:r>
            <a:br>
              <a:rPr lang="en-US" dirty="0" smtClean="0"/>
            </a:br>
            <a:r>
              <a:rPr lang="en-US" dirty="0" smtClean="0"/>
              <a:t>…EPIC FAIL??!!</a:t>
            </a:r>
            <a:endParaRPr lang="en-US" dirty="0"/>
          </a:p>
        </p:txBody>
      </p:sp>
    </p:spTree>
    <p:extLst>
      <p:ext uri="{BB962C8B-B14F-4D97-AF65-F5344CB8AC3E}">
        <p14:creationId xmlns:p14="http://schemas.microsoft.com/office/powerpoint/2010/main" val="233062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1)">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heel(1)">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heel(1)">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heel(1)">
                                      <p:cBhvr>
                                        <p:cTn id="6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124364"/>
            <a:ext cx="2697573" cy="179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Kid: How about this? </a:t>
            </a:r>
            <a:br>
              <a:rPr lang="en-US" dirty="0" smtClean="0"/>
            </a:br>
            <a:r>
              <a:rPr lang="en-US" dirty="0" smtClean="0"/>
              <a:t>Teacher: Now we’re on track!</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10" y="4038600"/>
            <a:ext cx="2971800" cy="232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197" y="2438400"/>
            <a:ext cx="23050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4116" y="4038600"/>
            <a:ext cx="3210718" cy="186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4834" y="4532746"/>
            <a:ext cx="2448169" cy="183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064" y="2057399"/>
            <a:ext cx="3617855" cy="183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8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barn(inVertical)">
                                      <p:cBhvr>
                                        <p:cTn id="16" dur="5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circle(in)">
                                      <p:cBhvr>
                                        <p:cTn id="21" dur="2000"/>
                                        <p:tgtEl>
                                          <p:spTgt spid="20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1000"/>
                                        <p:tgtEl>
                                          <p:spTgt spid="2054"/>
                                        </p:tgtEl>
                                      </p:cBhvr>
                                    </p:animEffect>
                                    <p:anim calcmode="lin" valueType="num">
                                      <p:cBhvr>
                                        <p:cTn id="32" dur="1000" fill="hold"/>
                                        <p:tgtEl>
                                          <p:spTgt spid="2054"/>
                                        </p:tgtEl>
                                        <p:attrNameLst>
                                          <p:attrName>ppt_x</p:attrName>
                                        </p:attrNameLst>
                                      </p:cBhvr>
                                      <p:tavLst>
                                        <p:tav tm="0">
                                          <p:val>
                                            <p:strVal val="#ppt_x"/>
                                          </p:val>
                                        </p:tav>
                                        <p:tav tm="100000">
                                          <p:val>
                                            <p:strVal val="#ppt_x"/>
                                          </p:val>
                                        </p:tav>
                                      </p:tavLst>
                                    </p:anim>
                                    <p:anim calcmode="lin" valueType="num">
                                      <p:cBhvr>
                                        <p:cTn id="3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53"/>
                                        </p:tgtEl>
                                        <p:attrNameLst>
                                          <p:attrName>style.visibility</p:attrName>
                                        </p:attrNameLst>
                                      </p:cBhvr>
                                      <p:to>
                                        <p:strVal val="visible"/>
                                      </p:to>
                                    </p:set>
                                    <p:anim calcmode="lin" valueType="num">
                                      <p:cBhvr additive="base">
                                        <p:cTn id="38" dur="500" fill="hold"/>
                                        <p:tgtEl>
                                          <p:spTgt spid="2053"/>
                                        </p:tgtEl>
                                        <p:attrNameLst>
                                          <p:attrName>ppt_x</p:attrName>
                                        </p:attrNameLst>
                                      </p:cBhvr>
                                      <p:tavLst>
                                        <p:tav tm="0">
                                          <p:val>
                                            <p:strVal val="#ppt_x"/>
                                          </p:val>
                                        </p:tav>
                                        <p:tav tm="100000">
                                          <p:val>
                                            <p:strVal val="#ppt_x"/>
                                          </p:val>
                                        </p:tav>
                                      </p:tavLst>
                                    </p:anim>
                                    <p:anim calcmode="lin" valueType="num">
                                      <p:cBhvr additive="base">
                                        <p:cTn id="39"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458199" cy="4343400"/>
          </a:xfrm>
        </p:spPr>
        <p:txBody>
          <a:bodyPr>
            <a:normAutofit/>
          </a:bodyPr>
          <a:lstStyle/>
          <a:p>
            <a:endParaRPr lang="en-US" dirty="0" smtClean="0"/>
          </a:p>
          <a:p>
            <a:r>
              <a:rPr lang="en-US" dirty="0" smtClean="0"/>
              <a:t>This </a:t>
            </a:r>
            <a:r>
              <a:rPr lang="en-US" dirty="0" err="1" smtClean="0"/>
              <a:t>Powerpoint</a:t>
            </a:r>
            <a:r>
              <a:rPr lang="en-US" dirty="0" smtClean="0"/>
              <a:t> was discussed: </a:t>
            </a:r>
            <a:r>
              <a:rPr lang="en-US" dirty="0" smtClean="0"/>
              <a:t>9/16/15</a:t>
            </a:r>
            <a:endParaRPr lang="en-US" dirty="0" smtClean="0"/>
          </a:p>
          <a:p>
            <a:r>
              <a:rPr lang="en-US" dirty="0" smtClean="0"/>
              <a:t>Media Center Class Time: </a:t>
            </a:r>
            <a:r>
              <a:rPr lang="en-US" dirty="0" smtClean="0"/>
              <a:t>9/_/15</a:t>
            </a:r>
            <a:endParaRPr lang="en-US" dirty="0" smtClean="0"/>
          </a:p>
          <a:p>
            <a:pPr lvl="1"/>
            <a:r>
              <a:rPr lang="en-US" dirty="0" smtClean="0"/>
              <a:t>Students pick Group Members</a:t>
            </a:r>
          </a:p>
          <a:p>
            <a:pPr lvl="1"/>
            <a:r>
              <a:rPr lang="en-US" dirty="0" smtClean="0"/>
              <a:t>Students search for Topic using book and computer resources</a:t>
            </a:r>
          </a:p>
          <a:p>
            <a:pPr lvl="1"/>
            <a:r>
              <a:rPr lang="en-US" dirty="0" smtClean="0"/>
              <a:t>One-on-one time with Miss Butler for guidance</a:t>
            </a:r>
          </a:p>
          <a:p>
            <a:pPr lvl="1"/>
            <a:endParaRPr lang="en-US" dirty="0" smtClean="0"/>
          </a:p>
          <a:p>
            <a:pPr marL="329184" lvl="1" indent="0" algn="ctr">
              <a:buNone/>
            </a:pPr>
            <a:r>
              <a:rPr lang="en-US" b="1" dirty="0" smtClean="0"/>
              <a:t>FINALIZE GROUP MEMBERS &amp; TOP 3 TOPIC CHOICES! Must complete topic selection forms &amp; turn in to Miss Butler by TUESDAY</a:t>
            </a:r>
            <a:r>
              <a:rPr lang="en-US" b="1" dirty="0"/>
              <a:t>, SEPTEMBER </a:t>
            </a:r>
            <a:r>
              <a:rPr lang="en-US" b="1" dirty="0" smtClean="0"/>
              <a:t>22</a:t>
            </a:r>
            <a:r>
              <a:rPr lang="en-US" b="1" baseline="30000" dirty="0" smtClean="0"/>
              <a:t>nd</a:t>
            </a:r>
            <a:r>
              <a:rPr lang="en-US" b="1" dirty="0" smtClean="0"/>
              <a:t>!</a:t>
            </a:r>
            <a:endParaRPr lang="en-US" b="1" dirty="0"/>
          </a:p>
          <a:p>
            <a:pPr lvl="1"/>
            <a:endParaRPr lang="en-US" dirty="0" smtClean="0"/>
          </a:p>
          <a:p>
            <a:pPr marL="329184" lvl="1" indent="0">
              <a:buNone/>
            </a:pPr>
            <a:endParaRPr lang="en-US" dirty="0" smtClean="0"/>
          </a:p>
          <a:p>
            <a:pPr lvl="1"/>
            <a:endParaRPr lang="en-US" dirty="0" smtClean="0"/>
          </a:p>
          <a:p>
            <a:pPr lvl="1"/>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TOPIC SELECTION DATES</a:t>
            </a:r>
            <a:endParaRPr lang="en-US" dirty="0"/>
          </a:p>
        </p:txBody>
      </p:sp>
    </p:spTree>
    <p:extLst>
      <p:ext uri="{BB962C8B-B14F-4D97-AF65-F5344CB8AC3E}">
        <p14:creationId xmlns:p14="http://schemas.microsoft.com/office/powerpoint/2010/main" val="325649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anim calcmode="lin" valueType="num">
                                      <p:cBhvr>
                                        <p:cTn id="37"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5" end="5"/>
                                            </p:txEl>
                                          </p:spTgt>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386</TotalTime>
  <Words>472</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Waveform</vt:lpstr>
      <vt:lpstr>OHS SCIENCE FAIR EXPO 2016</vt:lpstr>
      <vt:lpstr>SCIENCE FAIR ROCKS!!!</vt:lpstr>
      <vt:lpstr>Science Fair General Timeline</vt:lpstr>
      <vt:lpstr>What to do…what NOT to do…</vt:lpstr>
      <vt:lpstr>The MOST important thing…TOPIC SELECTION!</vt:lpstr>
      <vt:lpstr>Kid: Uh, can I do this?  Teacher: NOOO!!!</vt:lpstr>
      <vt:lpstr>TOPIC SELECTION …EPIC FAIL??!!</vt:lpstr>
      <vt:lpstr>Kid: How about this?  Teacher: Now we’re on track!</vt:lpstr>
      <vt:lpstr>TOPIC SELECTION DATES</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OHS SCIENCE FAIR EXPO 2015</dc:title>
  <dc:creator>Windows User</dc:creator>
  <cp:lastModifiedBy>Windows User</cp:lastModifiedBy>
  <cp:revision>26</cp:revision>
  <dcterms:created xsi:type="dcterms:W3CDTF">2014-09-08T21:22:00Z</dcterms:created>
  <dcterms:modified xsi:type="dcterms:W3CDTF">2015-09-15T01:11:07Z</dcterms:modified>
</cp:coreProperties>
</file>