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276" r:id="rId3"/>
    <p:sldId id="267" r:id="rId4"/>
    <p:sldId id="268" r:id="rId5"/>
    <p:sldId id="281" r:id="rId6"/>
    <p:sldId id="269" r:id="rId7"/>
    <p:sldId id="280" r:id="rId8"/>
    <p:sldId id="270" r:id="rId9"/>
    <p:sldId id="273" r:id="rId10"/>
    <p:sldId id="264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37" autoAdjust="0"/>
  </p:normalViewPr>
  <p:slideViewPr>
    <p:cSldViewPr>
      <p:cViewPr varScale="1">
        <p:scale>
          <a:sx n="78" d="100"/>
          <a:sy n="78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918C6-33BD-492C-826E-227125E3AAC1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4FE0B-18C9-40BC-868B-80844787A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2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box with the Name, Class, Period, and Date is the Header.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box with the Name, Class, Period, and Date is the Header.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box with the Name, Class, Period, and Date is the Header.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E0B-18C9-40BC-868B-80844787A1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"/>
  </p:transition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81200"/>
            <a:ext cx="6629400" cy="4572000"/>
          </a:xfrm>
        </p:spPr>
        <p:txBody>
          <a:bodyPr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882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How to Take Cornell Notes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779687"/>
            <a:ext cx="5715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 Cornell notes contribute to student success. </a:t>
            </a:r>
          </a:p>
          <a:p>
            <a:endParaRPr lang="en-US" sz="3600" dirty="0" smtClean="0"/>
          </a:p>
          <a:p>
            <a:r>
              <a:rPr lang="en-US" sz="3600" dirty="0" smtClean="0"/>
              <a:t>It is a </a:t>
            </a:r>
            <a:r>
              <a:rPr lang="en-US" sz="3600" i="1" dirty="0" smtClean="0"/>
              <a:t>research-based strategy</a:t>
            </a:r>
            <a:r>
              <a:rPr lang="en-US" sz="3600" dirty="0" smtClean="0"/>
              <a:t> taken from </a:t>
            </a:r>
            <a:r>
              <a:rPr lang="en-US" sz="3600" i="1" dirty="0" smtClean="0"/>
              <a:t>Cornell University </a:t>
            </a:r>
            <a:r>
              <a:rPr lang="en-US" sz="3600" dirty="0" smtClean="0"/>
              <a:t>and one of the most successful ways to improve student learning.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91440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6705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/>
          </a:p>
          <a:p>
            <a:pPr lvl="0">
              <a:buNone/>
            </a:pPr>
            <a:endParaRPr lang="en-US" sz="1500" dirty="0" smtClean="0"/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2362200"/>
          <a:ext cx="6309360" cy="3124200"/>
        </p:xfrm>
        <a:graphic>
          <a:graphicData uri="http://schemas.openxmlformats.org/drawingml/2006/table">
            <a:tbl>
              <a:tblPr/>
              <a:tblGrid>
                <a:gridCol w="6309360"/>
              </a:tblGrid>
              <a:tr h="624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Summary: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Suzanne\AppData\Local\Microsoft\Windows\Temporary Internet Files\Content.IE5\1IB8GHVD\MC9003487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2552">
            <a:off x="1583147" y="2859998"/>
            <a:ext cx="1371600" cy="2212190"/>
          </a:xfrm>
          <a:prstGeom prst="rect">
            <a:avLst/>
          </a:prstGeom>
          <a:noFill/>
        </p:spPr>
      </p:pic>
      <p:pic>
        <p:nvPicPr>
          <p:cNvPr id="7" name="Picture 6" descr="cornell notes page.jpg"/>
          <p:cNvPicPr>
            <a:picLocks noChangeAspect="1"/>
          </p:cNvPicPr>
          <p:nvPr/>
        </p:nvPicPr>
        <p:blipFill>
          <a:blip r:embed="rId4" cstate="print"/>
          <a:srcRect l="1529" t="3333" r="644" b="4444"/>
          <a:stretch>
            <a:fillRect/>
          </a:stretch>
        </p:blipFill>
        <p:spPr>
          <a:xfrm rot="1237203">
            <a:off x="4849248" y="1517897"/>
            <a:ext cx="3352800" cy="434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 rot="1257196">
            <a:off x="4048580" y="4816566"/>
            <a:ext cx="3567451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none" dirty="0" smtClean="0">
                <a:latin typeface="+mn-lt"/>
              </a:rPr>
              <a:t>How do I use my notes to prepare for a test?</a:t>
            </a:r>
            <a:endParaRPr lang="en-US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77724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the big box </a:t>
            </a:r>
            <a:r>
              <a:rPr lang="en-US" sz="2400" dirty="0" smtClean="0"/>
              <a:t>on the right.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your questions </a:t>
            </a:r>
            <a:r>
              <a:rPr lang="en-US" sz="2400" dirty="0" smtClean="0"/>
              <a:t>from the left column.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Recite the information from memory </a:t>
            </a:r>
            <a:r>
              <a:rPr lang="en-US" sz="2400" dirty="0" smtClean="0"/>
              <a:t>as fully as possible.  Uncover your notes and verify information each time. (Researched as the single most powerful learning tool!)</a:t>
            </a:r>
          </a:p>
          <a:p>
            <a:pPr lvl="0"/>
            <a:r>
              <a:rPr lang="en-US" sz="2400" dirty="0" smtClean="0"/>
              <a:t>Reflect on the organization of all the lectures on a unit. Study the progression of information. Compare your notes from each lecture. (This will prompt you to think of categories, relationships inferences, and personal opinions/experiences.) Write down your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insights!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= THE KEY TO MEMORY!!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dirty="0" smtClean="0"/>
              <a:t>Review by reciting, reflecting, and reading insights.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6 Steps!!!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7620000" cy="5029200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070C0"/>
              </a:buClr>
              <a:buFont typeface="+mj-lt"/>
              <a:buAutoNum type="arabicPeriod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</a:t>
            </a:r>
            <a:r>
              <a:rPr lang="en-US" sz="2600" b="1" dirty="0" smtClean="0"/>
              <a:t> </a:t>
            </a:r>
            <a:r>
              <a:rPr lang="en-US" sz="2600" dirty="0" smtClean="0"/>
              <a:t>notes in big box.</a:t>
            </a:r>
          </a:p>
          <a:p>
            <a:pPr lvl="0">
              <a:buClr>
                <a:srgbClr val="0070C0"/>
              </a:buClr>
              <a:buFont typeface="+mj-lt"/>
              <a:buAutoNum type="arabicPeriod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over notes to fill in gaps and make notes more legible </a:t>
            </a:r>
            <a:r>
              <a:rPr lang="en-US" sz="2600" dirty="0" smtClean="0"/>
              <a:t>within 8 hours, </a:t>
            </a:r>
            <a:endParaRPr lang="en-US" sz="2600" dirty="0" smtClean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  <a:buFont typeface="+mj-lt"/>
              <a:buAutoNum type="arabicPeriod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ideas and write your questions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/>
              <a:t>in the left-hand column. </a:t>
            </a:r>
          </a:p>
          <a:p>
            <a:pPr lvl="0">
              <a:buClr>
                <a:srgbClr val="0070C0"/>
              </a:buClr>
              <a:buFont typeface="+mj-lt"/>
              <a:buAutoNum type="arabicPeriod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</a:t>
            </a:r>
            <a:r>
              <a:rPr lang="en-US" sz="2600" b="1" dirty="0" smtClean="0"/>
              <a:t> </a:t>
            </a:r>
            <a:r>
              <a:rPr lang="en-US" sz="2600" dirty="0" smtClean="0"/>
              <a:t>the big box: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questions to help you recite the information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/>
              <a:t>recorded in your notes, and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</a:t>
            </a:r>
            <a:r>
              <a:rPr lang="en-US" sz="2600" dirty="0" smtClean="0"/>
              <a:t>.</a:t>
            </a:r>
          </a:p>
          <a:p>
            <a:pPr lvl="0">
              <a:buClr>
                <a:srgbClr val="0070C0"/>
              </a:buClr>
              <a:buFont typeface="+mj-lt"/>
              <a:buAutoNum type="arabicPeriod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summary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/>
              <a:t>at the bottom of the page at least 4 sentences. Include the main idea and the details.</a:t>
            </a:r>
          </a:p>
          <a:p>
            <a:pPr lvl="0">
              <a:buClr>
                <a:srgbClr val="0070C0"/>
              </a:buClr>
              <a:buFont typeface="+mj-lt"/>
              <a:buAutoNum type="arabicPeriod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your notes. Review your notes regularly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  <a:r>
              <a:rPr lang="en-US" sz="2600" dirty="0" smtClean="0"/>
              <a:t> Short, fast, frequent reviews produce better understanding and recall.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13236">
            <a:off x="228600" y="2875002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Six Steps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Topic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6553200" cy="4221163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571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Cornell Notes Format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ornell notes page.jpg"/>
          <p:cNvPicPr>
            <a:picLocks noChangeAspect="1"/>
          </p:cNvPicPr>
          <p:nvPr/>
        </p:nvPicPr>
        <p:blipFill>
          <a:blip r:embed="rId3" cstate="print"/>
          <a:srcRect l="1529" t="3333" r="645" b="33184"/>
          <a:stretch>
            <a:fillRect/>
          </a:stretch>
        </p:blipFill>
        <p:spPr>
          <a:xfrm rot="20722721">
            <a:off x="2345611" y="1613376"/>
            <a:ext cx="6936105" cy="619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C:\Users\Suzanne\AppData\Local\Microsoft\Windows\Temporary Internet Files\Content.IE5\6A4XYTQ6\MC9003487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83926">
            <a:off x="1615996" y="2380115"/>
            <a:ext cx="608990" cy="9674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What’s the advantage of using Cornell notes?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A way to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information</a:t>
            </a:r>
            <a:r>
              <a:rPr lang="en-US" sz="3600" dirty="0" smtClean="0"/>
              <a:t>, not just write down facts.</a:t>
            </a:r>
          </a:p>
          <a:p>
            <a:pPr lvl="0"/>
            <a:r>
              <a:rPr lang="en-US" sz="3600" dirty="0" smtClean="0"/>
              <a:t>It’s efficient.</a:t>
            </a:r>
          </a:p>
          <a:p>
            <a:pPr lvl="0"/>
            <a:r>
              <a:rPr lang="en-US" sz="3600" dirty="0" smtClean="0"/>
              <a:t>Each step helps you in the learning process.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Where will you take </a:t>
            </a:r>
            <a:r>
              <a:rPr lang="en-US" dirty="0" err="1" smtClean="0">
                <a:latin typeface="+mn-lt"/>
              </a:rPr>
              <a:t>cornell</a:t>
            </a:r>
            <a:r>
              <a:rPr lang="en-US" dirty="0" smtClean="0">
                <a:latin typeface="+mn-lt"/>
              </a:rPr>
              <a:t> notes?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You will use your composition notebook for all of your biology notes. </a:t>
            </a:r>
          </a:p>
          <a:p>
            <a:pPr lvl="0"/>
            <a:r>
              <a:rPr lang="en-US" sz="3200" dirty="0" smtClean="0"/>
              <a:t>You will be responsible for setting up the Cornell format within the pages of your composition book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858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Questions/Main Ideas</a:t>
            </a:r>
            <a:endParaRPr lang="en-US" dirty="0">
              <a:latin typeface="+mn-lt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571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Cornell Notes Format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ornell notes page.jpg"/>
          <p:cNvPicPr>
            <a:picLocks noChangeAspect="1"/>
          </p:cNvPicPr>
          <p:nvPr/>
        </p:nvPicPr>
        <p:blipFill>
          <a:blip r:embed="rId3" cstate="print"/>
          <a:srcRect l="1529" t="3333" r="645" b="31111"/>
          <a:stretch>
            <a:fillRect/>
          </a:stretch>
        </p:blipFill>
        <p:spPr>
          <a:xfrm rot="20163800">
            <a:off x="2927885" y="1928101"/>
            <a:ext cx="6709763" cy="6185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62" name="UTurnArrow"/>
          <p:cNvSpPr>
            <a:spLocks noEditPoints="1" noChangeArrowheads="1"/>
          </p:cNvSpPr>
          <p:nvPr/>
        </p:nvSpPr>
        <p:spPr bwMode="auto">
          <a:xfrm rot="4076762">
            <a:off x="1692797" y="2729273"/>
            <a:ext cx="2512425" cy="1399452"/>
          </a:xfrm>
          <a:prstGeom prst="stripedRightArrow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none" dirty="0" smtClean="0">
                <a:latin typeface="+mn-lt"/>
              </a:rPr>
              <a:t>How do you take notes during class?</a:t>
            </a:r>
            <a:endParaRPr lang="en-US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934200" cy="4876800"/>
          </a:xfrm>
          <a:noFill/>
        </p:spPr>
        <p:txBody>
          <a:bodyPr>
            <a:normAutofit fontScale="92500"/>
          </a:bodyPr>
          <a:lstStyle/>
          <a:p>
            <a:pPr lvl="0"/>
            <a:r>
              <a:rPr lang="en-US" sz="2600" dirty="0" smtClean="0"/>
              <a:t>Try to get the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IDEAS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/>
              <a:t>down.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Facts, details and examples</a:t>
            </a:r>
            <a:r>
              <a:rPr lang="en-US" sz="2600" dirty="0" smtClean="0"/>
              <a:t> must have the main idea if they are to be meaningful. </a:t>
            </a:r>
          </a:p>
          <a:p>
            <a:pPr lvl="0"/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en-US" sz="2600" dirty="0" smtClean="0"/>
              <a:t> try to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r>
              <a:rPr lang="en-US" sz="2600" dirty="0" smtClean="0"/>
              <a:t>, but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obvious numbers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when given. First, second, next, 1, 2, 3, etc.</a:t>
            </a:r>
          </a:p>
          <a:p>
            <a:pPr lvl="0"/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Abbreviate</a:t>
            </a:r>
            <a:r>
              <a:rPr lang="en-US" sz="2600" dirty="0" smtClean="0"/>
              <a:t> to save time.</a:t>
            </a:r>
          </a:p>
          <a:p>
            <a:pPr lvl="0"/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</a:t>
            </a:r>
            <a:r>
              <a:rPr lang="en-US" sz="2600" dirty="0" smtClean="0"/>
              <a:t>diagrams, pictures, or use graphic organizers (KWL chart, web map, etc.) to help you.</a:t>
            </a:r>
          </a:p>
          <a:p>
            <a:pPr lvl="0"/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 lines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/>
              <a:t>to separate different blocks of information like a different word.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4800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Notes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6553200" cy="4221163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571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Cornell Notes Format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ornell notes page.jpg"/>
          <p:cNvPicPr>
            <a:picLocks noChangeAspect="1"/>
          </p:cNvPicPr>
          <p:nvPr/>
        </p:nvPicPr>
        <p:blipFill>
          <a:blip r:embed="rId3" cstate="print"/>
          <a:srcRect l="1529" t="3333" r="645" b="31111"/>
          <a:stretch>
            <a:fillRect/>
          </a:stretch>
        </p:blipFill>
        <p:spPr>
          <a:xfrm rot="773121">
            <a:off x="791352" y="1060122"/>
            <a:ext cx="7561296" cy="6970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62" name="UTurnArrow"/>
          <p:cNvSpPr>
            <a:spLocks noEditPoints="1" noChangeArrowheads="1"/>
          </p:cNvSpPr>
          <p:nvPr/>
        </p:nvSpPr>
        <p:spPr bwMode="auto">
          <a:xfrm rot="7115125">
            <a:off x="5878461" y="1916060"/>
            <a:ext cx="1771650" cy="1771650"/>
          </a:xfrm>
          <a:prstGeom prst="circularArrow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none" dirty="0" smtClean="0">
                <a:latin typeface="+mn-lt"/>
              </a:rPr>
              <a:t>How do I make my notes more useful?</a:t>
            </a:r>
            <a:endParaRPr lang="en-US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05000"/>
            <a:ext cx="6400800" cy="46482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Read notes and </a:t>
            </a:r>
            <a:r>
              <a:rPr lang="en-US" sz="3200" b="1" dirty="0" smtClean="0">
                <a:solidFill>
                  <a:srgbClr val="0070C0"/>
                </a:solidFill>
              </a:rPr>
              <a:t>underline key words or phrases.</a:t>
            </a:r>
            <a:endParaRPr lang="en-US" sz="3200" dirty="0" smtClean="0">
              <a:solidFill>
                <a:srgbClr val="0070C0"/>
              </a:solidFill>
            </a:endParaRPr>
          </a:p>
          <a:p>
            <a:pPr lvl="0"/>
            <a:r>
              <a:rPr lang="en-US" sz="3200" b="1" dirty="0" smtClean="0">
                <a:solidFill>
                  <a:srgbClr val="0070C0"/>
                </a:solidFill>
              </a:rPr>
              <a:t>Correct or enhance</a:t>
            </a:r>
            <a:r>
              <a:rPr lang="en-US" sz="3200" dirty="0" smtClean="0"/>
              <a:t> incomplete items: loose dates, terms, names, add more to notes that are too brief to know what they are about in a few months.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How do I use them to study?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620000" cy="480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questions </a:t>
            </a:r>
            <a:r>
              <a:rPr lang="en-US" sz="3200" dirty="0" smtClean="0"/>
              <a:t>in the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left-hand column </a:t>
            </a:r>
            <a:r>
              <a:rPr lang="en-US" sz="3200" dirty="0" smtClean="0"/>
              <a:t>about the information on the right. </a:t>
            </a:r>
          </a:p>
          <a:p>
            <a:pPr lvl="0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summary</a:t>
            </a:r>
            <a:r>
              <a:rPr lang="en-US" sz="3200" dirty="0" smtClean="0"/>
              <a:t>, at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1 sentence </a:t>
            </a:r>
            <a:r>
              <a:rPr lang="en-US" sz="3200" dirty="0" smtClean="0"/>
              <a:t>for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page</a:t>
            </a:r>
            <a:r>
              <a:rPr lang="en-US" sz="3200" dirty="0" smtClean="0"/>
              <a:t>, at the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</a:t>
            </a:r>
            <a:r>
              <a:rPr lang="en-US" sz="3200" dirty="0" smtClean="0"/>
              <a:t> of the referring to the notes on that page. Or, you may write a 4 sentence summary for each section of the chapter.</a:t>
            </a:r>
          </a:p>
          <a:p>
            <a:pPr lvl="0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</a:t>
            </a:r>
            <a:r>
              <a:rPr lang="en-US" sz="3200" dirty="0" smtClean="0"/>
              <a:t> your notes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3200" dirty="0" smtClean="0"/>
              <a:t> a study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buddy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od_theme">
  <a:themeElements>
    <a:clrScheme name="Custom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B050"/>
      </a:accent1>
      <a:accent2>
        <a:srgbClr val="FF6699"/>
      </a:accent2>
      <a:accent3>
        <a:srgbClr val="FFFF00"/>
      </a:accent3>
      <a:accent4>
        <a:srgbClr val="00B050"/>
      </a:accent4>
      <a:accent5>
        <a:srgbClr val="F6A1C9"/>
      </a:accent5>
      <a:accent6>
        <a:srgbClr val="FFFF00"/>
      </a:accent6>
      <a:hlink>
        <a:srgbClr val="EB8803"/>
      </a:hlink>
      <a:folHlink>
        <a:srgbClr val="5F7791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4940</TotalTime>
  <Words>628</Words>
  <Application>Microsoft Office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Theme_Mod_theme</vt:lpstr>
      <vt:lpstr> </vt:lpstr>
      <vt:lpstr>Topic</vt:lpstr>
      <vt:lpstr>What’s the advantage of using Cornell notes?</vt:lpstr>
      <vt:lpstr>Where will you take cornell notes?</vt:lpstr>
      <vt:lpstr>Questions/Main Ideas</vt:lpstr>
      <vt:lpstr>How do you take notes during class?</vt:lpstr>
      <vt:lpstr>Notes</vt:lpstr>
      <vt:lpstr>How do I make my notes more useful?</vt:lpstr>
      <vt:lpstr>How do I use them to study?</vt:lpstr>
      <vt:lpstr>Summary</vt:lpstr>
      <vt:lpstr>How do I use my notes to prepare for a test?</vt:lpstr>
      <vt:lpstr>6 Steps!!!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M Caruthers</dc:creator>
  <cp:lastModifiedBy>Windows User</cp:lastModifiedBy>
  <cp:revision>120</cp:revision>
  <dcterms:created xsi:type="dcterms:W3CDTF">2010-02-21T19:44:20Z</dcterms:created>
  <dcterms:modified xsi:type="dcterms:W3CDTF">2013-08-30T20:38:17Z</dcterms:modified>
</cp:coreProperties>
</file>