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76" r:id="rId12"/>
    <p:sldId id="275" r:id="rId13"/>
    <p:sldId id="274" r:id="rId14"/>
    <p:sldId id="278" r:id="rId15"/>
    <p:sldId id="279" r:id="rId16"/>
    <p:sldId id="267" r:id="rId17"/>
    <p:sldId id="269" r:id="rId18"/>
    <p:sldId id="271" r:id="rId19"/>
    <p:sldId id="270" r:id="rId20"/>
    <p:sldId id="272" r:id="rId21"/>
    <p:sldId id="273" r:id="rId22"/>
    <p:sldId id="277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4" r:id="rId33"/>
    <p:sldId id="293" r:id="rId34"/>
    <p:sldId id="295" r:id="rId35"/>
    <p:sldId id="297" r:id="rId36"/>
    <p:sldId id="296" r:id="rId37"/>
    <p:sldId id="299" r:id="rId38"/>
    <p:sldId id="298" r:id="rId39"/>
    <p:sldId id="300" r:id="rId40"/>
    <p:sldId id="301" r:id="rId41"/>
    <p:sldId id="302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02" autoAdjust="0"/>
  </p:normalViewPr>
  <p:slideViewPr>
    <p:cSldViewPr>
      <p:cViewPr varScale="1">
        <p:scale>
          <a:sx n="82" d="100"/>
          <a:sy n="82" d="100"/>
        </p:scale>
        <p:origin x="-1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EA93-F682-4B62-B02E-D248C7B66E7F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D8716-D5B9-4B6F-812D-2C2C915D2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9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81000"/>
            <a:ext cx="7024744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24000"/>
            <a:ext cx="3886200" cy="50292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8D69F-7C6D-49D0-8A51-0F5A1548350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1445" y="1269640"/>
            <a:ext cx="3313355" cy="17021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Chapter 23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3158971"/>
            <a:ext cx="3657600" cy="126062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Plant Structure and Function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www.vizpark.com/wp-content/gallery/interior_plants_gallery/vp-plant-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1" t="5306" r="33877" b="-4082"/>
          <a:stretch/>
        </p:blipFill>
        <p:spPr bwMode="auto">
          <a:xfrm>
            <a:off x="1143000" y="1600200"/>
            <a:ext cx="2194560" cy="368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Batch 1 final art\BIO10NAE_06_23_05_005_LRIM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Stems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39624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Provide support</a:t>
            </a:r>
          </a:p>
          <a:p>
            <a:r>
              <a:rPr lang="en-US" dirty="0" smtClean="0">
                <a:latin typeface="Calibri" pitchFamily="-110" charset="0"/>
              </a:rPr>
              <a:t>Transport </a:t>
            </a:r>
            <a:r>
              <a:rPr lang="en-US" dirty="0">
                <a:latin typeface="Calibri" pitchFamily="-110" charset="0"/>
              </a:rPr>
              <a:t>substances throughout the </a:t>
            </a:r>
            <a:r>
              <a:rPr lang="en-US" dirty="0" smtClean="0">
                <a:latin typeface="Calibri" pitchFamily="-110" charset="0"/>
              </a:rPr>
              <a:t>plant (xylem and phloem)</a:t>
            </a:r>
            <a:endParaRPr lang="en-US" dirty="0">
              <a:latin typeface="Calibri" pitchFamily="-110" charset="0"/>
            </a:endParaRPr>
          </a:p>
          <a:p>
            <a:r>
              <a:rPr lang="en-US" dirty="0" smtClean="0">
                <a:latin typeface="Calibri" pitchFamily="-110" charset="0"/>
              </a:rPr>
              <a:t>Leaves </a:t>
            </a:r>
            <a:r>
              <a:rPr lang="en-US" dirty="0">
                <a:latin typeface="Calibri" pitchFamily="-110" charset="0"/>
              </a:rPr>
              <a:t>are </a:t>
            </a:r>
            <a:r>
              <a:rPr lang="en-US" dirty="0" smtClean="0">
                <a:latin typeface="Calibri" pitchFamily="-110" charset="0"/>
              </a:rPr>
              <a:t>attached to the stem 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nodes</a:t>
            </a:r>
            <a:r>
              <a:rPr lang="en-US" dirty="0">
                <a:latin typeface="Calibri" pitchFamily="-110" charset="0"/>
              </a:rPr>
              <a:t> 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Buds</a:t>
            </a:r>
            <a:r>
              <a:rPr lang="en-US" dirty="0" smtClean="0">
                <a:latin typeface="Calibri" pitchFamily="-110" charset="0"/>
              </a:rPr>
              <a:t> at nodes contain </a:t>
            </a:r>
            <a:r>
              <a:rPr lang="en-US" dirty="0">
                <a:latin typeface="Calibri" pitchFamily="-110" charset="0"/>
              </a:rPr>
              <a:t>apical </a:t>
            </a:r>
            <a:r>
              <a:rPr lang="en-US" dirty="0" smtClean="0">
                <a:latin typeface="Calibri" pitchFamily="-110" charset="0"/>
              </a:rPr>
              <a:t>meristems </a:t>
            </a:r>
            <a:r>
              <a:rPr lang="en-US" dirty="0">
                <a:latin typeface="Calibri" pitchFamily="-110" charset="0"/>
              </a:rPr>
              <a:t>that can produce new stems and </a:t>
            </a:r>
            <a:r>
              <a:rPr lang="en-US" dirty="0" smtClean="0">
                <a:latin typeface="Calibri" pitchFamily="-110" charset="0"/>
              </a:rPr>
              <a:t>leaves</a:t>
            </a:r>
          </a:p>
          <a:p>
            <a:endParaRPr lang="en-US" dirty="0">
              <a:latin typeface="Calibri" pitchFamily="-110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71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29544" cy="1143000"/>
          </a:xfrm>
        </p:spPr>
        <p:txBody>
          <a:bodyPr>
            <a:normAutofit/>
          </a:bodyPr>
          <a:lstStyle/>
          <a:p>
            <a:r>
              <a:rPr lang="en-US" sz="3600" dirty="0"/>
              <a:t>Gymnosperms </a:t>
            </a:r>
            <a:r>
              <a:rPr lang="en-US" sz="3600" dirty="0" smtClean="0"/>
              <a:t>      Angiosperms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8" name="Picture 4" descr="http://education-portal.com/cimages/multimages/16/gymnosperm_and_angiospe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447799"/>
            <a:ext cx="7924800" cy="33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295400" y="4837042"/>
            <a:ext cx="2514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A.K.A. Conifers</a:t>
            </a:r>
          </a:p>
          <a:p>
            <a:r>
              <a:rPr lang="en-US" dirty="0" smtClean="0">
                <a:latin typeface="Calibri" pitchFamily="-110" charset="0"/>
              </a:rPr>
              <a:t>Non-flowering</a:t>
            </a:r>
          </a:p>
          <a:p>
            <a:r>
              <a:rPr lang="en-US" dirty="0" smtClean="0">
                <a:latin typeface="Calibri" pitchFamily="-110" charset="0"/>
              </a:rPr>
              <a:t>Seeds in cones</a:t>
            </a:r>
            <a:endParaRPr lang="en-US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257800" y="4837042"/>
            <a:ext cx="2819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itchFamily="-110" charset="0"/>
              </a:rPr>
              <a:t>Flowering plants</a:t>
            </a:r>
          </a:p>
        </p:txBody>
      </p:sp>
    </p:spTree>
    <p:extLst>
      <p:ext uri="{BB962C8B-B14F-4D97-AF65-F5344CB8AC3E}">
        <p14:creationId xmlns:p14="http://schemas.microsoft.com/office/powerpoint/2010/main" val="24926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0"/>
            <a:ext cx="7405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Plant Phylogeny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stavaressbi3u1.edublogs.org/files/2010/05/classificatio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" b="5046"/>
          <a:stretch/>
        </p:blipFill>
        <p:spPr bwMode="auto">
          <a:xfrm>
            <a:off x="685800" y="1143000"/>
            <a:ext cx="7772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Types of Angiosperms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holganix.com/Portals/18130/images/Screen%20shot%202012-09-12%20at%202.16.01%20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" b="4069"/>
          <a:stretch/>
        </p:blipFill>
        <p:spPr bwMode="auto">
          <a:xfrm>
            <a:off x="533400" y="1524000"/>
            <a:ext cx="8097035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Monocots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www.ohio.edu/people/braselto/readings/images/mon-dicot_flow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9"/>
          <a:stretch/>
        </p:blipFill>
        <p:spPr bwMode="auto">
          <a:xfrm>
            <a:off x="2514600" y="3657599"/>
            <a:ext cx="2764971" cy="2707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log.lib.umn.edu/michaels/wedevening/monoc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85850"/>
            <a:ext cx="3124200" cy="2419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sktheplant.com/PDFs/images/corn/manganese-deficiency-showing-in-corn-plant-leaves-note-pronounced-leaf-strip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124200" cy="2707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bio.miami.edu/dana/pix/seed_structure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t="63715" r="-270" b="6761"/>
          <a:stretch/>
        </p:blipFill>
        <p:spPr bwMode="auto">
          <a:xfrm>
            <a:off x="552642" y="1524000"/>
            <a:ext cx="4716043" cy="19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static.diffen.com/uploadz/7/7e/Fibrous-Tap-Root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8" t="4835" r="5705" b="4616"/>
          <a:stretch/>
        </p:blipFill>
        <p:spPr bwMode="auto">
          <a:xfrm>
            <a:off x="533400" y="4005943"/>
            <a:ext cx="1859190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95257" y="775777"/>
            <a:ext cx="2895600" cy="294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Dicots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ohio.edu/people/braselto/readings/images/mon-dicot_flowe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7" b="9333"/>
          <a:stretch/>
        </p:blipFill>
        <p:spPr bwMode="auto">
          <a:xfrm>
            <a:off x="2859262" y="3429000"/>
            <a:ext cx="2931938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bio.miami.edu/dana/pix/seed_structure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0"/>
          <a:stretch/>
        </p:blipFill>
        <p:spPr bwMode="auto">
          <a:xfrm>
            <a:off x="546100" y="1447800"/>
            <a:ext cx="47117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tatic.diffen.com/uploadz/7/7e/Fibrous-Tap-Root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5385" r="54175" b="5446"/>
          <a:stretch/>
        </p:blipFill>
        <p:spPr bwMode="auto">
          <a:xfrm>
            <a:off x="685800" y="3352800"/>
            <a:ext cx="2144486" cy="293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://www.flowerpicturegallery.com/d/4967-2/Hibiscus+flower+in+re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17310" r="16561" b="8079"/>
          <a:stretch/>
        </p:blipFill>
        <p:spPr bwMode="auto">
          <a:xfrm>
            <a:off x="6014961" y="3929743"/>
            <a:ext cx="2497667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Batch 1 final art\BIO10NAE_06_23_05_005_LRIM_0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3" b="18392"/>
          <a:stretch/>
        </p:blipFill>
        <p:spPr bwMode="auto">
          <a:xfrm>
            <a:off x="3886200" y="2610199"/>
            <a:ext cx="4725387" cy="34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Vascular Bundle Patterns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itchFamily="-110" charset="0"/>
              </a:rPr>
              <a:t>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monocots</a:t>
            </a:r>
            <a:r>
              <a:rPr lang="en-US" dirty="0" smtClean="0">
                <a:latin typeface="Calibri" pitchFamily="-110" charset="0"/>
              </a:rPr>
              <a:t>: </a:t>
            </a:r>
            <a:r>
              <a:rPr lang="en-US" dirty="0">
                <a:latin typeface="Calibri" pitchFamily="-110" charset="0"/>
              </a:rPr>
              <a:t>clusters of xylem and phloem tissue, called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vascular bundles</a:t>
            </a:r>
            <a:r>
              <a:rPr lang="en-US" dirty="0">
                <a:latin typeface="Calibri" pitchFamily="-110" charset="0"/>
              </a:rPr>
              <a:t>, are scattered throughout the </a:t>
            </a:r>
            <a:r>
              <a:rPr lang="en-US" dirty="0" smtClean="0">
                <a:latin typeface="Calibri" pitchFamily="-110" charset="0"/>
              </a:rPr>
              <a:t>stem</a:t>
            </a:r>
          </a:p>
          <a:p>
            <a:pPr marL="68580" indent="0">
              <a:buNone/>
            </a:pPr>
            <a:endParaRPr lang="en-US" dirty="0">
              <a:latin typeface="Calibri" pitchFamily="-110" charset="0"/>
            </a:endParaRPr>
          </a:p>
          <a:p>
            <a:endParaRPr lang="en-US" dirty="0" smtClean="0"/>
          </a:p>
        </p:txBody>
      </p:sp>
      <p:pic>
        <p:nvPicPr>
          <p:cNvPr id="2050" name="Picture 2" descr="http://www.karensgardentips.com/wp-content/uploads/garden/2011/03/MONOCOT-VASCULAR-BUNDLE-2-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56485"/>
            <a:ext cx="3733800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9"/>
          <a:stretch/>
        </p:blipFill>
        <p:spPr bwMode="auto">
          <a:xfrm flipH="1">
            <a:off x="533400" y="4953000"/>
            <a:ext cx="1371600" cy="147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iweb.tntech.edu/mcaprio/stem_vascular_bundle_monocot_400X_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/>
          <a:stretch/>
        </p:blipFill>
        <p:spPr bwMode="auto">
          <a:xfrm>
            <a:off x="1920768" y="4953000"/>
            <a:ext cx="1355832" cy="14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Vascular Bundle Patterns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itchFamily="-110" charset="0"/>
              </a:rPr>
              <a:t>In most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dicots</a:t>
            </a:r>
            <a:r>
              <a:rPr lang="en-US" dirty="0">
                <a:latin typeface="Calibri" pitchFamily="-110" charset="0"/>
              </a:rPr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gymnosperms</a:t>
            </a:r>
            <a:r>
              <a:rPr lang="en-US" dirty="0">
                <a:latin typeface="Calibri" pitchFamily="-110" charset="0"/>
              </a:rPr>
              <a:t>, vascular bundles are arranged in a </a:t>
            </a:r>
            <a:r>
              <a:rPr lang="en-US" dirty="0" smtClean="0">
                <a:latin typeface="Calibri" pitchFamily="-110" charset="0"/>
              </a:rPr>
              <a:t>cylinder, or ring</a:t>
            </a:r>
            <a:endParaRPr lang="en-US" sz="2600" dirty="0">
              <a:latin typeface="Calibri" pitchFamily="-110" charset="0"/>
            </a:endParaRPr>
          </a:p>
          <a:p>
            <a:endParaRPr lang="en-US" dirty="0" smtClean="0"/>
          </a:p>
        </p:txBody>
      </p:sp>
      <p:pic>
        <p:nvPicPr>
          <p:cNvPr id="9" name="Picture 2" descr="E:\Batch 1 final art\BIO10NAE_06_23_05_005_LRIM_0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21099" r="16665" b="17978"/>
          <a:stretch/>
        </p:blipFill>
        <p:spPr bwMode="auto">
          <a:xfrm>
            <a:off x="3657600" y="2344304"/>
            <a:ext cx="4767943" cy="40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bio.miami.edu/dana/pix/ranunculus_bund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0067"/>
            <a:ext cx="2786743" cy="367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Vascular Bundle Patterns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E:\Batch 1 final art\BIO10NAE_06_23_05_005_LRIM_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r="16463"/>
          <a:stretch/>
        </p:blipFill>
        <p:spPr bwMode="auto">
          <a:xfrm>
            <a:off x="566057" y="2100942"/>
            <a:ext cx="8044543" cy="30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2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Primary Growth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Growth occurring </a:t>
            </a:r>
            <a:r>
              <a:rPr lang="en-US" dirty="0">
                <a:latin typeface="Calibri" pitchFamily="-110" charset="0"/>
              </a:rPr>
              <a:t>at the ends of a </a:t>
            </a:r>
            <a:r>
              <a:rPr lang="en-US" dirty="0" smtClean="0">
                <a:latin typeface="Calibri" pitchFamily="-110" charset="0"/>
              </a:rPr>
              <a:t>plant</a:t>
            </a:r>
          </a:p>
          <a:p>
            <a:r>
              <a:rPr lang="en-US" dirty="0">
                <a:latin typeface="Calibri" pitchFamily="-110" charset="0"/>
              </a:rPr>
              <a:t>From apical meristems</a:t>
            </a:r>
            <a:endParaRPr lang="en-US" dirty="0"/>
          </a:p>
          <a:p>
            <a:r>
              <a:rPr lang="en-US" dirty="0" smtClean="0">
                <a:latin typeface="Calibri" pitchFamily="-110" charset="0"/>
              </a:rPr>
              <a:t>Branches and leaves produced</a:t>
            </a:r>
          </a:p>
          <a:p>
            <a:r>
              <a:rPr lang="en-US" dirty="0" smtClean="0">
                <a:latin typeface="Calibri" pitchFamily="-110" charset="0"/>
              </a:rPr>
              <a:t>Plant gets longer/taller</a:t>
            </a:r>
          </a:p>
        </p:txBody>
      </p:sp>
      <p:pic>
        <p:nvPicPr>
          <p:cNvPr id="6" name="Picture 1" descr="E:\Batch 1 final art\BIO10NAE_06_23_05_005_LRIM_0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2699"/>
          <a:stretch/>
        </p:blipFill>
        <p:spPr bwMode="auto">
          <a:xfrm>
            <a:off x="533400" y="3733800"/>
            <a:ext cx="8077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cas.miamioh.edu/~meicenrd/mudescd/dendrology/scdrygth/New-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35666"/>
            <a:ext cx="4419600" cy="3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Seed Plant Structure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Roots</a:t>
            </a:r>
          </a:p>
          <a:p>
            <a:pPr lvl="1"/>
            <a:r>
              <a:rPr lang="en-US" dirty="0" smtClean="0"/>
              <a:t>Anchor</a:t>
            </a:r>
          </a:p>
          <a:p>
            <a:pPr lvl="1"/>
            <a:r>
              <a:rPr lang="en-US" dirty="0" smtClean="0"/>
              <a:t>Absorb water and nutrients</a:t>
            </a:r>
          </a:p>
          <a:p>
            <a:pPr lvl="1"/>
            <a:r>
              <a:rPr lang="en-US" dirty="0" smtClean="0"/>
              <a:t>Store food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Stems</a:t>
            </a:r>
          </a:p>
          <a:p>
            <a:pPr lvl="1"/>
            <a:r>
              <a:rPr lang="en-US" dirty="0" smtClean="0"/>
              <a:t>Structural support</a:t>
            </a:r>
          </a:p>
          <a:p>
            <a:pPr lvl="1"/>
            <a:r>
              <a:rPr lang="en-US" dirty="0" smtClean="0"/>
              <a:t>Transport nutrients and water</a:t>
            </a:r>
          </a:p>
          <a:p>
            <a:pPr lvl="1"/>
            <a:r>
              <a:rPr lang="en-US" dirty="0" smtClean="0"/>
              <a:t>Defense (from predators &amp; disease)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Leaves</a:t>
            </a:r>
          </a:p>
          <a:p>
            <a:pPr lvl="1"/>
            <a:r>
              <a:rPr lang="en-US" dirty="0" smtClean="0"/>
              <a:t>Photosynthesis</a:t>
            </a:r>
          </a:p>
          <a:p>
            <a:pPr lvl="1"/>
            <a:r>
              <a:rPr lang="en-US" dirty="0" smtClean="0"/>
              <a:t>Gas exchange (CO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" name="Picture 2" descr="E:\Batch 1 final art\BIO10NAE_06_23_03_005_LRIM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524000"/>
            <a:ext cx="3556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Batch 1 final art\BIO10NAE_06_23_05_005_LRIM_0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r="25397"/>
          <a:stretch/>
        </p:blipFill>
        <p:spPr bwMode="auto">
          <a:xfrm>
            <a:off x="533400" y="3200400"/>
            <a:ext cx="807720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Secondary Growth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Increased their width</a:t>
            </a:r>
          </a:p>
          <a:p>
            <a:r>
              <a:rPr lang="en-US" dirty="0" smtClean="0">
                <a:latin typeface="Calibri" pitchFamily="-110" charset="0"/>
              </a:rPr>
              <a:t>Plant gets thicker</a:t>
            </a:r>
          </a:p>
          <a:p>
            <a:r>
              <a:rPr lang="en-US" dirty="0" smtClean="0">
                <a:latin typeface="Calibri" pitchFamily="-110" charset="0"/>
              </a:rPr>
              <a:t>Rare in monocots</a:t>
            </a:r>
          </a:p>
          <a:p>
            <a:r>
              <a:rPr lang="en-US" dirty="0" smtClean="0">
                <a:latin typeface="Calibri" pitchFamily="-110" charset="0"/>
              </a:rPr>
              <a:t>Allows dicots </a:t>
            </a:r>
            <a:r>
              <a:rPr lang="en-US" smtClean="0">
                <a:latin typeface="Calibri" pitchFamily="-110" charset="0"/>
              </a:rPr>
              <a:t>to </a:t>
            </a:r>
            <a:r>
              <a:rPr lang="en-US" smtClean="0">
                <a:latin typeface="Calibri" pitchFamily="-110" charset="0"/>
              </a:rPr>
              <a:t>become larger</a:t>
            </a:r>
            <a:r>
              <a:rPr lang="en-US" dirty="0" smtClean="0">
                <a:latin typeface="Calibri" pitchFamily="-110" charset="0"/>
              </a:rPr>
              <a:t>.</a:t>
            </a:r>
            <a:endParaRPr lang="en-US" dirty="0" smtClean="0">
              <a:latin typeface="Calibri" pitchFamily="-110" charset="0"/>
            </a:endParaRPr>
          </a:p>
        </p:txBody>
      </p:sp>
      <p:pic>
        <p:nvPicPr>
          <p:cNvPr id="6148" name="Picture 4" descr="http://www.cas.miamioh.edu/~meicenrd/mudescd/dendrology/scdrygth/New-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0584"/>
            <a:ext cx="3962400" cy="28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Batch 1 final art\BIO10NAE_06_23_05_005_LRIM_0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r="25397"/>
          <a:stretch/>
        </p:blipFill>
        <p:spPr bwMode="auto">
          <a:xfrm>
            <a:off x="533400" y="3200400"/>
            <a:ext cx="807720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Secondary Growth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Increased their width</a:t>
            </a:r>
          </a:p>
          <a:p>
            <a:r>
              <a:rPr lang="en-US" dirty="0" smtClean="0">
                <a:latin typeface="Calibri" pitchFamily="-110" charset="0"/>
              </a:rPr>
              <a:t>Plant gets thicker</a:t>
            </a:r>
          </a:p>
          <a:p>
            <a:r>
              <a:rPr lang="en-US" dirty="0" smtClean="0">
                <a:latin typeface="Calibri" pitchFamily="-110" charset="0"/>
              </a:rPr>
              <a:t>Rare in monocots</a:t>
            </a:r>
          </a:p>
          <a:p>
            <a:r>
              <a:rPr lang="en-US" dirty="0" smtClean="0">
                <a:latin typeface="Calibri" pitchFamily="-110" charset="0"/>
              </a:rPr>
              <a:t>Allows dicots to become larger than monocots</a:t>
            </a:r>
          </a:p>
        </p:txBody>
      </p:sp>
      <p:pic>
        <p:nvPicPr>
          <p:cNvPr id="6148" name="Picture 4" descr="http://www.cas.miamioh.edu/~meicenrd/mudescd/dendrology/scdrygth/New-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0584"/>
            <a:ext cx="3962400" cy="28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422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Secondary Growth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2"/>
          <a:stretch/>
        </p:blipFill>
        <p:spPr bwMode="auto">
          <a:xfrm>
            <a:off x="533400" y="1560622"/>
            <a:ext cx="8077200" cy="400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2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Wood Formation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" descr="E:\Batch 1 final art\BIO10NAE_06_23_05_005_LRIM_1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r="2241"/>
          <a:stretch/>
        </p:blipFill>
        <p:spPr bwMode="auto">
          <a:xfrm>
            <a:off x="533400" y="3444240"/>
            <a:ext cx="8097656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2590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Calibri" pitchFamily="-110" charset="0"/>
              </a:rPr>
              <a:t>Wood = layers of xylem</a:t>
            </a:r>
          </a:p>
          <a:p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Vascular cambium </a:t>
            </a:r>
            <a:r>
              <a:rPr lang="en-US" sz="2600" dirty="0" smtClean="0">
                <a:latin typeface="Calibri" pitchFamily="-110" charset="0"/>
              </a:rPr>
              <a:t>produces xylem and phloem</a:t>
            </a:r>
          </a:p>
          <a:p>
            <a:r>
              <a:rPr lang="en-US" sz="2600" dirty="0" smtClean="0">
                <a:latin typeface="Calibri" pitchFamily="-110" charset="0"/>
              </a:rPr>
              <a:t>Inner xylem makes up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heartwood </a:t>
            </a:r>
          </a:p>
          <a:p>
            <a:pPr lvl="1"/>
            <a:r>
              <a:rPr lang="en-US" sz="2600" dirty="0" smtClean="0">
                <a:latin typeface="Calibri" pitchFamily="-110" charset="0"/>
              </a:rPr>
              <a:t>No longer conducts water</a:t>
            </a:r>
          </a:p>
        </p:txBody>
      </p:sp>
    </p:spTree>
    <p:extLst>
      <p:ext uri="{BB962C8B-B14F-4D97-AF65-F5344CB8AC3E}">
        <p14:creationId xmlns:p14="http://schemas.microsoft.com/office/powerpoint/2010/main" val="30898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Wood Formation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Sapwood</a:t>
            </a:r>
            <a:r>
              <a:rPr lang="en-US" sz="2800" dirty="0" smtClean="0">
                <a:latin typeface="Calibri" pitchFamily="-110" charset="0"/>
              </a:rPr>
              <a:t> surrounds heartwood</a:t>
            </a:r>
          </a:p>
          <a:p>
            <a:pPr lvl="1"/>
            <a:r>
              <a:rPr lang="en-US" sz="2800" dirty="0" smtClean="0">
                <a:latin typeface="Calibri" pitchFamily="-110" charset="0"/>
              </a:rPr>
              <a:t>Actively transports water</a:t>
            </a:r>
          </a:p>
          <a:p>
            <a:pPr lvl="1"/>
            <a:r>
              <a:rPr lang="en-US" sz="2800" dirty="0" smtClean="0">
                <a:latin typeface="Calibri" pitchFamily="-110" charset="0"/>
              </a:rPr>
              <a:t>Lighter in color</a:t>
            </a:r>
          </a:p>
          <a:p>
            <a:pPr lvl="1"/>
            <a:endParaRPr lang="en-US" sz="2200" dirty="0" smtClean="0">
              <a:latin typeface="Calibri" pitchFamily="-110" charset="0"/>
            </a:endParaRPr>
          </a:p>
        </p:txBody>
      </p:sp>
      <p:pic>
        <p:nvPicPr>
          <p:cNvPr id="7" name="Picture 1" descr="E:\Batch 1 final art\BIO10NAE_06_23_05_005_LRIM_1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r="2540"/>
          <a:stretch/>
        </p:blipFill>
        <p:spPr bwMode="auto">
          <a:xfrm>
            <a:off x="533400" y="3124200"/>
            <a:ext cx="800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Bark Formation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Everything outside the vascular cambium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bark</a:t>
            </a:r>
          </a:p>
          <a:p>
            <a:pPr lvl="1"/>
            <a:r>
              <a:rPr lang="en-US" sz="2400" dirty="0" smtClean="0">
                <a:latin typeface="Calibri" pitchFamily="-110" charset="0"/>
              </a:rPr>
              <a:t>Includes phloem, cork cambium, and cork</a:t>
            </a:r>
          </a:p>
          <a:p>
            <a:r>
              <a:rPr lang="en-US" dirty="0" smtClean="0">
                <a:latin typeface="Calibri" pitchFamily="-110" charset="0"/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cork cambium </a:t>
            </a:r>
            <a:r>
              <a:rPr lang="en-US" dirty="0" smtClean="0">
                <a:latin typeface="Calibri" pitchFamily="-110" charset="0"/>
              </a:rPr>
              <a:t>produces a protective layer of waterproof cork</a:t>
            </a:r>
          </a:p>
          <a:p>
            <a:pPr lvl="1"/>
            <a:r>
              <a:rPr lang="en-US" sz="2400" dirty="0" smtClean="0">
                <a:latin typeface="Calibri" pitchFamily="-110" charset="0"/>
              </a:rPr>
              <a:t>Prevents water loss and protects against disease, etc.</a:t>
            </a:r>
          </a:p>
        </p:txBody>
      </p:sp>
      <p:pic>
        <p:nvPicPr>
          <p:cNvPr id="5" name="Picture 1" descr="E:\Batch 1 final art\BIO10NAE_06_23_05_005_LRIM_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540"/>
          <a:stretch/>
        </p:blipFill>
        <p:spPr bwMode="auto">
          <a:xfrm>
            <a:off x="533401" y="3657600"/>
            <a:ext cx="8068732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9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Most have a thin flat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blade</a:t>
            </a:r>
          </a:p>
          <a:p>
            <a:pPr lvl="1"/>
            <a:r>
              <a:rPr lang="en-US" sz="2400" dirty="0">
                <a:latin typeface="Calibri" pitchFamily="-110" charset="0"/>
              </a:rPr>
              <a:t>Optimized to absorb light</a:t>
            </a:r>
          </a:p>
          <a:p>
            <a:pPr marL="68580" indent="0">
              <a:buNone/>
            </a:pPr>
            <a:endParaRPr lang="en-US" dirty="0">
              <a:latin typeface="Calibri" pitchFamily="-110" charset="0"/>
            </a:endParaRPr>
          </a:p>
          <a:p>
            <a:pPr lvl="1"/>
            <a:endParaRPr lang="en-US" dirty="0" smtClean="0">
              <a:latin typeface="Calibri" pitchFamily="-11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866848" y="2057400"/>
            <a:ext cx="7210352" cy="4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4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Attached to stem by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petiole</a:t>
            </a:r>
          </a:p>
          <a:p>
            <a:r>
              <a:rPr lang="en-US" dirty="0" smtClean="0">
                <a:latin typeface="Calibri" pitchFamily="-110" charset="0"/>
              </a:rPr>
              <a:t>Covered by waxy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cuticle</a:t>
            </a:r>
            <a:r>
              <a:rPr lang="en-US" dirty="0" smtClean="0">
                <a:latin typeface="Calibri" pitchFamily="-110" charset="0"/>
              </a:rPr>
              <a:t> to prevent water loss</a:t>
            </a:r>
          </a:p>
          <a:p>
            <a:endParaRPr lang="en-US" dirty="0">
              <a:latin typeface="Calibri" pitchFamily="-110" charset="0"/>
            </a:endParaRPr>
          </a:p>
          <a:p>
            <a:pPr lvl="1"/>
            <a:endParaRPr lang="en-US" dirty="0" smtClean="0">
              <a:latin typeface="Calibri" pitchFamily="-11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866848" y="2057400"/>
            <a:ext cx="7210352" cy="4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74914" y="2819400"/>
            <a:ext cx="1295400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0" y="2558143"/>
            <a:ext cx="990600" cy="6422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866848" y="2057400"/>
            <a:ext cx="7210352" cy="4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Leaf Vascular Tissue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Xylem and phloem bundled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veins</a:t>
            </a:r>
          </a:p>
          <a:p>
            <a:pPr lvl="1"/>
            <a:r>
              <a:rPr lang="en-US" sz="2400" dirty="0" smtClean="0">
                <a:latin typeface="Calibri" pitchFamily="-110" charset="0"/>
              </a:rPr>
              <a:t>Remember: branched in dicots, parallel in monocots</a:t>
            </a:r>
          </a:p>
        </p:txBody>
      </p:sp>
      <p:sp>
        <p:nvSpPr>
          <p:cNvPr id="7" name="Oval 6"/>
          <p:cNvSpPr/>
          <p:nvPr/>
        </p:nvSpPr>
        <p:spPr>
          <a:xfrm>
            <a:off x="2133600" y="2514600"/>
            <a:ext cx="1371600" cy="9470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3712887"/>
            <a:ext cx="1447800" cy="10994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Leaf Ground Tissue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A.K.A.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mesophyll</a:t>
            </a:r>
          </a:p>
          <a:p>
            <a:r>
              <a:rPr lang="en-US" dirty="0" smtClean="0">
                <a:latin typeface="Calibri" pitchFamily="-110" charset="0"/>
              </a:rPr>
              <a:t>Site of photosynthesis</a:t>
            </a:r>
          </a:p>
          <a:p>
            <a:endParaRPr lang="en-US" dirty="0">
              <a:latin typeface="Calibri" pitchFamily="-110" charset="0"/>
            </a:endParaRPr>
          </a:p>
          <a:p>
            <a:pPr lvl="1"/>
            <a:endParaRPr lang="en-US" dirty="0" smtClean="0">
              <a:latin typeface="Calibri" pitchFamily="-11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866848" y="2057400"/>
            <a:ext cx="7210352" cy="4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286000" y="3505200"/>
            <a:ext cx="2667000" cy="2362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Tissue Systems: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Dermal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5029200"/>
          </a:xfrm>
        </p:spPr>
        <p:txBody>
          <a:bodyPr/>
          <a:lstStyle/>
          <a:p>
            <a:r>
              <a:rPr lang="en-US" dirty="0" smtClean="0"/>
              <a:t>Protective outer layer or “skin”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Epidermis</a:t>
            </a:r>
            <a:r>
              <a:rPr lang="en-US" dirty="0" smtClean="0"/>
              <a:t> is the outermost layer of cells</a:t>
            </a:r>
          </a:p>
          <a:p>
            <a:pPr lvl="1"/>
            <a:r>
              <a:rPr lang="en-US" dirty="0" smtClean="0"/>
              <a:t>Often covered with thick waxy layer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cuticle</a:t>
            </a:r>
            <a:r>
              <a:rPr lang="en-US" dirty="0" smtClean="0"/>
              <a:t>) to prevent water loss</a:t>
            </a:r>
          </a:p>
          <a:p>
            <a:pPr lvl="1"/>
            <a:r>
              <a:rPr lang="en-US" dirty="0" smtClean="0"/>
              <a:t>Sometimes covered in tiny projections 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trichomes</a:t>
            </a:r>
            <a:r>
              <a:rPr lang="en-US" dirty="0" smtClean="0"/>
              <a:t>) for projection </a:t>
            </a:r>
          </a:p>
          <a:p>
            <a:pPr lvl="2"/>
            <a:r>
              <a:rPr lang="en-US" dirty="0" smtClean="0"/>
              <a:t>Give “fuzzy” appearance</a:t>
            </a:r>
          </a:p>
          <a:p>
            <a:r>
              <a:rPr lang="en-US" dirty="0" smtClean="0"/>
              <a:t>Sometimes covered in bark or root hairs</a:t>
            </a:r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962400" cy="28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eeescience.utoledo.edu/faculty/Heckathorn/Researchandlab/Tomato%20(Solanum%20lycopersicum)%20trichom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454400" cy="2590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Leaf Ground Tissue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Palisade mesophyll </a:t>
            </a:r>
            <a:r>
              <a:rPr lang="en-US" dirty="0" smtClean="0">
                <a:latin typeface="Calibri" pitchFamily="-110" charset="0"/>
              </a:rPr>
              <a:t>absorbs light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Spongy mesophyll </a:t>
            </a:r>
            <a:r>
              <a:rPr lang="en-US" dirty="0" smtClean="0">
                <a:latin typeface="Calibri" pitchFamily="-110" charset="0"/>
              </a:rPr>
              <a:t>is involved in gas exchange</a:t>
            </a:r>
          </a:p>
          <a:p>
            <a:endParaRPr lang="en-US" dirty="0">
              <a:latin typeface="Calibri" pitchFamily="-110" charset="0"/>
            </a:endParaRPr>
          </a:p>
          <a:p>
            <a:pPr lvl="1"/>
            <a:endParaRPr lang="en-US" dirty="0" smtClean="0">
              <a:latin typeface="Calibri" pitchFamily="-11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866848" y="2057400"/>
            <a:ext cx="7210352" cy="4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286000" y="3505200"/>
            <a:ext cx="2667000" cy="2362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Batch 1 final art\BIO10NAE_06_23_06_005_LRIM_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r="30005"/>
          <a:stretch/>
        </p:blipFill>
        <p:spPr bwMode="auto">
          <a:xfrm>
            <a:off x="533400" y="3429000"/>
            <a:ext cx="403424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Leaf Ground Tissue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Stomata </a:t>
            </a:r>
            <a:r>
              <a:rPr lang="en-US" dirty="0" smtClean="0">
                <a:latin typeface="Calibri" pitchFamily="-110" charset="0"/>
              </a:rPr>
              <a:t>(singular: stoma) are openings that allow gases to enter/leave the spongy mesophyll</a:t>
            </a:r>
          </a:p>
          <a:p>
            <a:pPr lvl="1"/>
            <a:r>
              <a:rPr lang="en-US" dirty="0" smtClean="0">
                <a:latin typeface="Calibri" pitchFamily="-110" charset="0"/>
              </a:rPr>
              <a:t>CO</a:t>
            </a:r>
            <a:r>
              <a:rPr lang="en-US" baseline="-25000" dirty="0" smtClean="0">
                <a:latin typeface="Calibri" pitchFamily="-110" charset="0"/>
              </a:rPr>
              <a:t>2</a:t>
            </a:r>
            <a:r>
              <a:rPr lang="en-US" dirty="0" smtClean="0">
                <a:latin typeface="Calibri" pitchFamily="-110" charset="0"/>
              </a:rPr>
              <a:t> in, H</a:t>
            </a:r>
            <a:r>
              <a:rPr lang="en-US" baseline="-25000" dirty="0" smtClean="0">
                <a:latin typeface="Calibri" pitchFamily="-110" charset="0"/>
              </a:rPr>
              <a:t>2</a:t>
            </a:r>
            <a:r>
              <a:rPr lang="en-US" dirty="0" smtClean="0">
                <a:latin typeface="Calibri" pitchFamily="-110" charset="0"/>
              </a:rPr>
              <a:t>O</a:t>
            </a:r>
            <a:r>
              <a:rPr lang="en-US" baseline="-25000" dirty="0" smtClean="0">
                <a:latin typeface="Calibri" pitchFamily="-110" charset="0"/>
              </a:rPr>
              <a:t> </a:t>
            </a:r>
            <a:r>
              <a:rPr lang="en-US" dirty="0" smtClean="0">
                <a:latin typeface="Calibri" pitchFamily="-110" charset="0"/>
              </a:rPr>
              <a:t>and O</a:t>
            </a:r>
            <a:r>
              <a:rPr lang="en-US" baseline="-25000" dirty="0" smtClean="0">
                <a:latin typeface="Calibri" pitchFamily="-110" charset="0"/>
              </a:rPr>
              <a:t>2</a:t>
            </a:r>
            <a:r>
              <a:rPr lang="en-US" dirty="0" smtClean="0">
                <a:latin typeface="Calibri" pitchFamily="-110" charset="0"/>
              </a:rPr>
              <a:t> out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Guard cells </a:t>
            </a:r>
            <a:r>
              <a:rPr lang="en-US" dirty="0" smtClean="0">
                <a:latin typeface="Calibri" pitchFamily="-110" charset="0"/>
              </a:rPr>
              <a:t>open and close stomata</a:t>
            </a:r>
          </a:p>
          <a:p>
            <a:pPr lvl="1"/>
            <a:r>
              <a:rPr lang="en-US" dirty="0" smtClean="0">
                <a:latin typeface="Calibri" pitchFamily="-110" charset="0"/>
              </a:rPr>
              <a:t>Close to prevent water loss</a:t>
            </a:r>
            <a:endParaRPr lang="en-US" dirty="0">
              <a:latin typeface="Calibri" pitchFamily="-110" charset="0"/>
            </a:endParaRPr>
          </a:p>
          <a:p>
            <a:pPr lvl="1"/>
            <a:endParaRPr lang="en-US" dirty="0" smtClean="0">
              <a:latin typeface="Calibri" pitchFamily="-110" charset="0"/>
            </a:endParaRPr>
          </a:p>
        </p:txBody>
      </p:sp>
      <p:pic>
        <p:nvPicPr>
          <p:cNvPr id="2050" name="Picture 2" descr="http://evolution.berkeley.edu/evolibrary/images/interviews/stoma_diagra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06" y="2743200"/>
            <a:ext cx="4078094" cy="3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Batch 1 final art\BIO10NAE_06_23_06_005_LRIM_1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4" t="-3334" r="31434"/>
          <a:stretch/>
        </p:blipFill>
        <p:spPr bwMode="auto">
          <a:xfrm>
            <a:off x="1083842" y="3352801"/>
            <a:ext cx="3269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r="5555" b="3542"/>
          <a:stretch/>
        </p:blipFill>
        <p:spPr bwMode="auto">
          <a:xfrm>
            <a:off x="4114800" y="1264845"/>
            <a:ext cx="4495800" cy="475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Transpiration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411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Water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evaporation</a:t>
            </a:r>
            <a:r>
              <a:rPr lang="en-US" dirty="0" smtClean="0">
                <a:latin typeface="Calibri" pitchFamily="-110" charset="0"/>
              </a:rPr>
              <a:t> through open stomata</a:t>
            </a:r>
          </a:p>
          <a:p>
            <a:r>
              <a:rPr lang="en-US" dirty="0" smtClean="0">
                <a:latin typeface="Calibri" pitchFamily="-110" charset="0"/>
              </a:rPr>
              <a:t>Water leaving stomata pulls on other water molecules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Cohesion</a:t>
            </a:r>
          </a:p>
          <a:p>
            <a:pPr lvl="1"/>
            <a:r>
              <a:rPr lang="en-US" dirty="0" smtClean="0">
                <a:latin typeface="Calibri" pitchFamily="-110" charset="0"/>
              </a:rPr>
              <a:t>Helps water rise from roots to leaves</a:t>
            </a:r>
          </a:p>
          <a:p>
            <a:endParaRPr lang="en-US" dirty="0" smtClean="0">
              <a:latin typeface="Calibri" pitchFamily="-110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7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Capillary Action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Capillary action </a:t>
            </a:r>
            <a:r>
              <a:rPr lang="en-US" dirty="0" smtClean="0">
                <a:latin typeface="Calibri" pitchFamily="-110" charset="0"/>
              </a:rPr>
              <a:t>in xylem also helps water rise (and resist falling back down)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Adhesion</a:t>
            </a:r>
            <a:r>
              <a:rPr lang="en-US" dirty="0" smtClean="0">
                <a:latin typeface="Calibri" pitchFamily="-110" charset="0"/>
              </a:rPr>
              <a:t> to xylem walls</a:t>
            </a:r>
          </a:p>
          <a:p>
            <a:pPr lvl="1"/>
            <a:r>
              <a:rPr lang="en-US" dirty="0" smtClean="0">
                <a:latin typeface="Calibri" pitchFamily="-110" charset="0"/>
              </a:rPr>
              <a:t>Water to water cohesion </a:t>
            </a:r>
          </a:p>
          <a:p>
            <a:r>
              <a:rPr lang="en-US" dirty="0" smtClean="0">
                <a:latin typeface="Calibri" pitchFamily="-110" charset="0"/>
              </a:rPr>
              <a:t>Works best in thin tubes</a:t>
            </a:r>
          </a:p>
          <a:p>
            <a:pPr lvl="1"/>
            <a:r>
              <a:rPr lang="en-US" dirty="0" smtClean="0">
                <a:latin typeface="Calibri" pitchFamily="-110" charset="0"/>
              </a:rPr>
              <a:t>More adhesion per volume</a:t>
            </a:r>
          </a:p>
          <a:p>
            <a:endParaRPr lang="en-US" dirty="0" smtClean="0">
              <a:latin typeface="Calibri" pitchFamily="-110" charset="0"/>
            </a:endParaRPr>
          </a:p>
        </p:txBody>
      </p:sp>
      <p:pic>
        <p:nvPicPr>
          <p:cNvPr id="7175" name="Picture 7" descr="http://vision.eecs.ucf.edu/projects/pingkun/sprefImages/for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scienceprojectideasforkids.com/wp-content/uploads/2010/04/Capillary-A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39989"/>
            <a:ext cx="2828925" cy="54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1445" y="1269640"/>
            <a:ext cx="3313355" cy="17021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Chapter 24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3158971"/>
            <a:ext cx="3657600" cy="126062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Plant Reproduction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http://cdn.zmescience.com/wp-content/uploads/2013/01/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tgaynor.com/wp-content/uploads/2013/07/flow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"/>
          <a:stretch/>
        </p:blipFill>
        <p:spPr bwMode="auto">
          <a:xfrm>
            <a:off x="1088833" y="762000"/>
            <a:ext cx="7257361" cy="57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Flower Anatomy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5486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*All specialized leaves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tgaynor.com/wp-content/uploads/2013/07/flow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"/>
          <a:stretch/>
        </p:blipFill>
        <p:spPr bwMode="auto">
          <a:xfrm>
            <a:off x="1768206" y="1933302"/>
            <a:ext cx="5775594" cy="45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Sepals and Petals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78486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Sepals- </a:t>
            </a:r>
            <a:r>
              <a:rPr lang="en-US" dirty="0" smtClean="0"/>
              <a:t>protect developing flower (usually green)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Petals-</a:t>
            </a:r>
            <a:r>
              <a:rPr lang="en-US" dirty="0"/>
              <a:t> attract </a:t>
            </a:r>
            <a:r>
              <a:rPr lang="en-US" dirty="0" smtClean="0"/>
              <a:t>pollinators (often brightly colored)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56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tgaynor.com/wp-content/uploads/2013/07/flow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"/>
          <a:stretch/>
        </p:blipFill>
        <p:spPr bwMode="auto">
          <a:xfrm>
            <a:off x="1768206" y="1752600"/>
            <a:ext cx="6004194" cy="47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Stamen (male parts)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67056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Anther-</a:t>
            </a:r>
            <a:r>
              <a:rPr lang="en-US" dirty="0" smtClean="0"/>
              <a:t> produces pollen (sperm)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Filament-</a:t>
            </a:r>
            <a:r>
              <a:rPr lang="en-US" dirty="0" smtClean="0"/>
              <a:t> supports anther </a:t>
            </a:r>
          </a:p>
        </p:txBody>
      </p:sp>
    </p:spTree>
    <p:extLst>
      <p:ext uri="{BB962C8B-B14F-4D97-AF65-F5344CB8AC3E}">
        <p14:creationId xmlns:p14="http://schemas.microsoft.com/office/powerpoint/2010/main" val="25446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tgaynor.com/wp-content/uploads/2013/07/flow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"/>
          <a:stretch/>
        </p:blipFill>
        <p:spPr bwMode="auto">
          <a:xfrm>
            <a:off x="1833520" y="1918891"/>
            <a:ext cx="5766282" cy="45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Carpel (female parts)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80772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Stigma- </a:t>
            </a:r>
            <a:r>
              <a:rPr lang="en-US" dirty="0" smtClean="0"/>
              <a:t>sticky landing site for pollen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Style-</a:t>
            </a:r>
            <a:r>
              <a:rPr lang="en-US" dirty="0" smtClean="0"/>
              <a:t> supports stigma; transports pollen to ovary</a:t>
            </a:r>
          </a:p>
        </p:txBody>
      </p:sp>
    </p:spTree>
    <p:extLst>
      <p:ext uri="{BB962C8B-B14F-4D97-AF65-F5344CB8AC3E}">
        <p14:creationId xmlns:p14="http://schemas.microsoft.com/office/powerpoint/2010/main" val="2409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tgaynor.com/wp-content/uploads/2013/07/flow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"/>
          <a:stretch/>
        </p:blipFill>
        <p:spPr bwMode="auto">
          <a:xfrm>
            <a:off x="1768206" y="1763486"/>
            <a:ext cx="6004194" cy="47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Carpel (female parts)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76200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Ovary- </a:t>
            </a:r>
            <a:r>
              <a:rPr lang="en-US" dirty="0" smtClean="0"/>
              <a:t>contains ovules (“eggs”)</a:t>
            </a:r>
          </a:p>
          <a:p>
            <a:pPr lvl="1"/>
            <a:r>
              <a:rPr lang="en-US" dirty="0" smtClean="0"/>
              <a:t>Will eventually become fruit</a:t>
            </a:r>
          </a:p>
        </p:txBody>
      </p:sp>
    </p:spTree>
    <p:extLst>
      <p:ext uri="{BB962C8B-B14F-4D97-AF65-F5344CB8AC3E}">
        <p14:creationId xmlns:p14="http://schemas.microsoft.com/office/powerpoint/2010/main" val="10380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Tissue Systems: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Vascular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3962400" cy="5029200"/>
          </a:xfrm>
        </p:spPr>
        <p:txBody>
          <a:bodyPr/>
          <a:lstStyle/>
          <a:p>
            <a:r>
              <a:rPr lang="en-US" dirty="0" smtClean="0"/>
              <a:t>Supports plant and transports water &amp; nutrients</a:t>
            </a:r>
          </a:p>
          <a:p>
            <a:r>
              <a:rPr lang="en-US" dirty="0" smtClean="0"/>
              <a:t>2 types: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Xylem</a:t>
            </a:r>
            <a:r>
              <a:rPr lang="en-US" dirty="0" smtClean="0"/>
              <a:t> (water transport)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Phloem</a:t>
            </a:r>
            <a:r>
              <a:rPr lang="en-US" dirty="0" smtClean="0"/>
              <a:t> (nutrient transport)</a:t>
            </a:r>
          </a:p>
          <a:p>
            <a:r>
              <a:rPr lang="en-US" dirty="0" smtClean="0"/>
              <a:t>Both are long, narrow cells that die and leave behind hollow “pipes”</a:t>
            </a:r>
          </a:p>
          <a:p>
            <a:endParaRPr lang="en-US" dirty="0" smtClean="0"/>
          </a:p>
        </p:txBody>
      </p:sp>
      <p:pic>
        <p:nvPicPr>
          <p:cNvPr id="4098" name="Picture 2" descr="http://cnx.org/content/m47404/latest/Figure_30_05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228154" cy="57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Carpel (female parts)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7620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Pistil- </a:t>
            </a:r>
            <a:r>
              <a:rPr lang="en-US" dirty="0" smtClean="0"/>
              <a:t>one or more carpels</a:t>
            </a:r>
            <a:endParaRPr lang="en-US" dirty="0"/>
          </a:p>
          <a:p>
            <a:r>
              <a:rPr lang="en-US" dirty="0" smtClean="0"/>
              <a:t>Simple pistil = carpel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3074" name="Picture 2" descr="http://www.botany.uwc.ac.za/ecotree/flowers/images/carpe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080657" cy="2567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http://www.biologie.uni-hamburg.de/b-online/library/webb/BOT410/Angiosperm/RubudAndroGynoL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080657" cy="276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4470400" cy="375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4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Double Fertilization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cnx.org/content/m47402/latest/Figure_32_02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143000"/>
            <a:ext cx="89915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ivasminiatures.com/images/ebay/New/SproutingPotatoBas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55290"/>
            <a:ext cx="3581400" cy="352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Vegetative Reproduction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76200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Asexual: mitosis only </a:t>
            </a:r>
            <a:r>
              <a:rPr lang="en-US" dirty="0" smtClean="0"/>
              <a:t>(no meiosis/gametes)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Budding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Cuttings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Grafting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9218" name="Picture 2" descr="http://cdn2-b.examiner.com/sites/default/files/styles/image_content_width/hash/d4/18/d418176546ce8f55e1d6cc16ab9cd331.JPG?itok=xs0pZ3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76649"/>
            <a:ext cx="3429000" cy="2571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LESSON OVRVW batch 2\art\BIO10NAE_06_24_02_005_LRIM_2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b="21934"/>
          <a:stretch/>
        </p:blipFill>
        <p:spPr bwMode="auto">
          <a:xfrm>
            <a:off x="2976756" y="1981200"/>
            <a:ext cx="2428488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Vegetative Reproduction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19200"/>
            <a:ext cx="7620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Drawback: </a:t>
            </a:r>
            <a:r>
              <a:rPr lang="en-US" dirty="0" smtClean="0"/>
              <a:t>lack of genetic variation</a:t>
            </a:r>
          </a:p>
          <a:p>
            <a:pPr lvl="1"/>
            <a:r>
              <a:rPr lang="en-US" dirty="0" smtClean="0"/>
              <a:t>All clones of each other</a:t>
            </a:r>
          </a:p>
          <a:p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10242" name="Picture 2" descr="http://www.apsnet.org/edcenter/intropp/lessons/fungi/Oomycetes/Article%20Images/LateBlight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6" y="2286000"/>
            <a:ext cx="6063343" cy="4042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Grafting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blogs.scientificamerican.com/brainwaves/files/2012/09/photoshopped-fruit-salad-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629400" cy="497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6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Pomato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cdn.zmescience.com/wp-content/uploads/2013/09/tomt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02" y="914400"/>
            <a:ext cx="4095595" cy="5457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atrickblampied.com/_backyardharvest/wp-content/uploads/2012/07/tomatopota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5853"/>
            <a:ext cx="3352800" cy="5116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Tissue Systems: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Ground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All other tissue</a:t>
            </a:r>
          </a:p>
          <a:p>
            <a:r>
              <a:rPr lang="en-US" sz="2200" dirty="0" smtClean="0"/>
              <a:t>Produces &amp; stores sugars, adds physical support</a:t>
            </a:r>
          </a:p>
          <a:p>
            <a:r>
              <a:rPr lang="en-US" sz="2200" dirty="0" smtClean="0"/>
              <a:t>Edible portion of most plants</a:t>
            </a:r>
            <a:endParaRPr lang="en-US" sz="2200" dirty="0"/>
          </a:p>
          <a:p>
            <a:r>
              <a:rPr lang="en-US" sz="2200" dirty="0" smtClean="0"/>
              <a:t>3 types: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Parenchyma</a:t>
            </a:r>
            <a:r>
              <a:rPr lang="en-US" dirty="0" smtClean="0"/>
              <a:t> (thin cell walls)</a:t>
            </a:r>
          </a:p>
          <a:p>
            <a:pPr lvl="2"/>
            <a:r>
              <a:rPr lang="en-US" sz="2200" dirty="0" smtClean="0"/>
              <a:t>Most common</a:t>
            </a:r>
          </a:p>
          <a:p>
            <a:pPr lvl="2"/>
            <a:r>
              <a:rPr lang="en-US" sz="2200" dirty="0" smtClean="0"/>
              <a:t>Leaves and more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Collenchyma</a:t>
            </a:r>
            <a:r>
              <a:rPr lang="en-US" dirty="0" smtClean="0"/>
              <a:t> (thicker walls)</a:t>
            </a:r>
          </a:p>
          <a:p>
            <a:pPr lvl="2"/>
            <a:r>
              <a:rPr lang="en-US" sz="2200" dirty="0" smtClean="0"/>
              <a:t>Ex: celery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Sclerenchyma</a:t>
            </a:r>
            <a:r>
              <a:rPr lang="en-US" dirty="0" smtClean="0"/>
              <a:t> (thickest walls)</a:t>
            </a:r>
          </a:p>
          <a:p>
            <a:pPr lvl="2"/>
            <a:r>
              <a:rPr lang="en-US" sz="2200" dirty="0" smtClean="0"/>
              <a:t>Strong fibers for rope, etc.</a:t>
            </a:r>
          </a:p>
          <a:p>
            <a:pPr lvl="2"/>
            <a:r>
              <a:rPr lang="en-US" sz="2200" dirty="0" smtClean="0"/>
              <a:t>Ex: seeds</a:t>
            </a:r>
          </a:p>
        </p:txBody>
      </p:sp>
      <p:pic>
        <p:nvPicPr>
          <p:cNvPr id="5124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 t="14528" r="47173" b="21908"/>
          <a:stretch/>
        </p:blipFill>
        <p:spPr bwMode="auto">
          <a:xfrm>
            <a:off x="6063343" y="3810000"/>
            <a:ext cx="1645973" cy="12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9" t="14528" r="25447" b="21908"/>
          <a:stretch/>
        </p:blipFill>
        <p:spPr bwMode="auto">
          <a:xfrm>
            <a:off x="6063343" y="5181600"/>
            <a:ext cx="16662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14528" r="69308" b="21908"/>
          <a:stretch/>
        </p:blipFill>
        <p:spPr bwMode="auto">
          <a:xfrm>
            <a:off x="6063342" y="2362200"/>
            <a:ext cx="1645973" cy="13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 t="14528" r="47173" b="21908"/>
          <a:stretch/>
        </p:blipFill>
        <p:spPr bwMode="auto">
          <a:xfrm>
            <a:off x="6043075" y="3810000"/>
            <a:ext cx="1645973" cy="1230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9" t="14528" r="25447" b="21908"/>
          <a:stretch/>
        </p:blipFill>
        <p:spPr bwMode="auto">
          <a:xfrm>
            <a:off x="6043075" y="5181600"/>
            <a:ext cx="166624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14528" r="69308" b="21908"/>
          <a:stretch/>
        </p:blipFill>
        <p:spPr bwMode="auto">
          <a:xfrm>
            <a:off x="6043074" y="2362200"/>
            <a:ext cx="1645973" cy="1306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105400" y="3200400"/>
            <a:ext cx="762000" cy="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05400" y="4425043"/>
            <a:ext cx="762000" cy="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05400" y="5791200"/>
            <a:ext cx="762000" cy="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914400"/>
            <a:ext cx="702474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Plant Tissue Systems Recap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E:\Batch 1 final art\BIO10NAE_06_23_03_005_LRIM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53786"/>
            <a:ext cx="4024086" cy="46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Plant Growth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Meristems</a:t>
            </a:r>
            <a:r>
              <a:rPr lang="en-US" dirty="0" smtClean="0"/>
              <a:t> are regions of plant growth</a:t>
            </a:r>
          </a:p>
          <a:p>
            <a:pPr lvl="1"/>
            <a:r>
              <a:rPr lang="en-US" sz="2400" dirty="0" smtClean="0"/>
              <a:t>Mitosis produces undifferentiated cells here</a:t>
            </a:r>
          </a:p>
          <a:p>
            <a:pPr lvl="2"/>
            <a:r>
              <a:rPr lang="en-US" sz="2400" dirty="0" smtClean="0"/>
              <a:t>Similar to stem cells in animals</a:t>
            </a:r>
          </a:p>
          <a:p>
            <a:pPr lvl="2"/>
            <a:r>
              <a:rPr lang="en-US" sz="2400" dirty="0" smtClean="0"/>
              <a:t>These cells eventually differentiate into various tissue types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Apical meristems </a:t>
            </a:r>
            <a:r>
              <a:rPr lang="en-US" dirty="0" smtClean="0"/>
              <a:t>are found at the tip of roots or stems</a:t>
            </a:r>
          </a:p>
          <a:p>
            <a:r>
              <a:rPr lang="en-US" dirty="0" smtClean="0"/>
              <a:t>Meristems also important for plant reproduction</a:t>
            </a:r>
          </a:p>
          <a:p>
            <a:pPr lvl="1"/>
            <a:r>
              <a:rPr lang="en-US" dirty="0" smtClean="0"/>
              <a:t>Floral meristems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2" descr="E:\Batch 1 final art\BIO10NAE_06_23_03_005_LRIM_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/>
          <a:stretch/>
        </p:blipFill>
        <p:spPr bwMode="auto">
          <a:xfrm>
            <a:off x="5166360" y="685800"/>
            <a:ext cx="3520440" cy="34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oleusLargSAMHueBlueLabCrop.jpg (81720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048000" cy="288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Roots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Dermal Tissue (epidermis): </a:t>
            </a:r>
            <a:r>
              <a:rPr lang="en-US" dirty="0" smtClean="0"/>
              <a:t>protection and absorption</a:t>
            </a:r>
          </a:p>
          <a:p>
            <a:pPr lvl="1"/>
            <a:r>
              <a:rPr lang="en-US" dirty="0" smtClean="0"/>
              <a:t>Covered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root hairs </a:t>
            </a:r>
            <a:r>
              <a:rPr lang="en-US" dirty="0" smtClean="0"/>
              <a:t>to increase surface area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Ground tissue: </a:t>
            </a:r>
            <a:r>
              <a:rPr lang="en-US" dirty="0" smtClean="0"/>
              <a:t>stores starch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Vascular tissue: </a:t>
            </a:r>
            <a:r>
              <a:rPr lang="en-US" dirty="0" smtClean="0"/>
              <a:t>xylem and phloem form a central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vascular cylinder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Meristem tissue: </a:t>
            </a:r>
            <a:r>
              <a:rPr lang="en-US" dirty="0" smtClean="0"/>
              <a:t>roots grow the most at the apical meristem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Root cap </a:t>
            </a:r>
            <a:r>
              <a:rPr lang="en-US" dirty="0" smtClean="0"/>
              <a:t>protects the meristem as it pushes through the soil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"/>
          <a:stretch/>
        </p:blipFill>
        <p:spPr bwMode="auto">
          <a:xfrm>
            <a:off x="5181600" y="762000"/>
            <a:ext cx="3352800" cy="574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876800" y="1905000"/>
            <a:ext cx="810985" cy="38100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07429" y="2895600"/>
            <a:ext cx="1240971" cy="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22371" y="4572000"/>
            <a:ext cx="1578429" cy="45720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5410200"/>
            <a:ext cx="1981200" cy="30480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3000" y="3405215"/>
            <a:ext cx="1469571" cy="281015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.bp.blogspot.com/-vYDjqqoenAQ/UFnNsKJ3SWI/AAAAAAAACVY/s_hPaKVvrtg/s1600/root_hairs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r="9525"/>
          <a:stretch/>
        </p:blipFill>
        <p:spPr bwMode="auto">
          <a:xfrm>
            <a:off x="500744" y="1676400"/>
            <a:ext cx="425684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Root Hairs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9052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bio.miami.edu/dana/pix/roothai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50735" y="421535"/>
            <a:ext cx="2585930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4266</TotalTime>
  <Words>870</Words>
  <Application>Microsoft Office PowerPoint</Application>
  <PresentationFormat>On-screen Show (4:3)</PresentationFormat>
  <Paragraphs>255</Paragraphs>
  <Slides>45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Austin</vt:lpstr>
      <vt:lpstr>Chapter 23</vt:lpstr>
      <vt:lpstr>Seed Plant Structure</vt:lpstr>
      <vt:lpstr>Plant Tissue Systems: Dermal</vt:lpstr>
      <vt:lpstr>Plant Tissue Systems: Vascular</vt:lpstr>
      <vt:lpstr>Plant Tissue Systems: Ground</vt:lpstr>
      <vt:lpstr>     Plant Tissue Systems Recap </vt:lpstr>
      <vt:lpstr>Plant Growth</vt:lpstr>
      <vt:lpstr>Roots</vt:lpstr>
      <vt:lpstr>Root Hairs</vt:lpstr>
      <vt:lpstr>Stems</vt:lpstr>
      <vt:lpstr>Gymnosperms       Angiosperms </vt:lpstr>
      <vt:lpstr>Plant Phylogeny</vt:lpstr>
      <vt:lpstr>Types of Angiosperms</vt:lpstr>
      <vt:lpstr>Monocots</vt:lpstr>
      <vt:lpstr>Dicots</vt:lpstr>
      <vt:lpstr>Vascular Bundle Patterns</vt:lpstr>
      <vt:lpstr>Vascular Bundle Patterns</vt:lpstr>
      <vt:lpstr>Vascular Bundle Patterns</vt:lpstr>
      <vt:lpstr>Primary Growth</vt:lpstr>
      <vt:lpstr>Secondary Growth</vt:lpstr>
      <vt:lpstr>Secondary Growth</vt:lpstr>
      <vt:lpstr>Secondary Growth</vt:lpstr>
      <vt:lpstr>Wood Formation</vt:lpstr>
      <vt:lpstr>Wood Formation</vt:lpstr>
      <vt:lpstr>Bark Formation</vt:lpstr>
      <vt:lpstr>Leaves</vt:lpstr>
      <vt:lpstr>Leaves</vt:lpstr>
      <vt:lpstr>Leaf Vascular Tissue</vt:lpstr>
      <vt:lpstr>Leaf Ground Tissue</vt:lpstr>
      <vt:lpstr>Leaf Ground Tissue</vt:lpstr>
      <vt:lpstr>Leaf Ground Tissue</vt:lpstr>
      <vt:lpstr>Transpiration</vt:lpstr>
      <vt:lpstr>Capillary Action</vt:lpstr>
      <vt:lpstr>Chapter 24</vt:lpstr>
      <vt:lpstr>Flower Anatomy</vt:lpstr>
      <vt:lpstr>Sepals and Petals</vt:lpstr>
      <vt:lpstr>Stamen (male parts)</vt:lpstr>
      <vt:lpstr>Carpel (female parts)</vt:lpstr>
      <vt:lpstr>Carpel (female parts)</vt:lpstr>
      <vt:lpstr>Carpel (female parts)</vt:lpstr>
      <vt:lpstr>Double Fertilization</vt:lpstr>
      <vt:lpstr>Vegetative Reproduction</vt:lpstr>
      <vt:lpstr>Vegetative Reproduction</vt:lpstr>
      <vt:lpstr>Grafting</vt:lpstr>
      <vt:lpstr>Pomato!</vt:lpstr>
    </vt:vector>
  </TitlesOfParts>
  <Company>OHS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Novelly</dc:creator>
  <cp:lastModifiedBy>Windows User</cp:lastModifiedBy>
  <cp:revision>182</cp:revision>
  <dcterms:created xsi:type="dcterms:W3CDTF">2011-05-18T20:04:53Z</dcterms:created>
  <dcterms:modified xsi:type="dcterms:W3CDTF">2014-02-25T13:34:34Z</dcterms:modified>
</cp:coreProperties>
</file>