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8" r:id="rId9"/>
    <p:sldId id="263" r:id="rId10"/>
    <p:sldId id="264" r:id="rId11"/>
    <p:sldId id="265" r:id="rId12"/>
    <p:sldId id="266" r:id="rId13"/>
    <p:sldId id="299" r:id="rId14"/>
    <p:sldId id="267" r:id="rId15"/>
    <p:sldId id="268" r:id="rId16"/>
    <p:sldId id="269" r:id="rId17"/>
    <p:sldId id="270" r:id="rId18"/>
    <p:sldId id="30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0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2" r:id="rId41"/>
    <p:sldId id="291" r:id="rId42"/>
    <p:sldId id="297" r:id="rId43"/>
    <p:sldId id="294" r:id="rId44"/>
    <p:sldId id="295" r:id="rId45"/>
    <p:sldId id="296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CF37E0B-B9AD-46ED-BCA4-489CB52A45F8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7B14661-01AE-43C3-A760-BF6224C0875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7E0B-B9AD-46ED-BCA4-489CB52A45F8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4661-01AE-43C3-A760-BF6224C08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7E0B-B9AD-46ED-BCA4-489CB52A45F8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4661-01AE-43C3-A760-BF6224C08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7E0B-B9AD-46ED-BCA4-489CB52A45F8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4661-01AE-43C3-A760-BF6224C08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7E0B-B9AD-46ED-BCA4-489CB52A45F8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4661-01AE-43C3-A760-BF6224C08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7E0B-B9AD-46ED-BCA4-489CB52A45F8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4661-01AE-43C3-A760-BF6224C087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7E0B-B9AD-46ED-BCA4-489CB52A45F8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4661-01AE-43C3-A760-BF6224C08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7E0B-B9AD-46ED-BCA4-489CB52A45F8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4661-01AE-43C3-A760-BF6224C08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7E0B-B9AD-46ED-BCA4-489CB52A45F8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4661-01AE-43C3-A760-BF6224C08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7E0B-B9AD-46ED-BCA4-489CB52A45F8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4661-01AE-43C3-A760-BF6224C0875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7E0B-B9AD-46ED-BCA4-489CB52A45F8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4661-01AE-43C3-A760-BF6224C08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CF37E0B-B9AD-46ED-BCA4-489CB52A45F8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7B14661-01AE-43C3-A760-BF6224C087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292" y="251012"/>
            <a:ext cx="7024744" cy="1143000"/>
          </a:xfrm>
        </p:spPr>
        <p:txBody>
          <a:bodyPr/>
          <a:lstStyle/>
          <a:p>
            <a:r>
              <a:rPr lang="en-US" dirty="0" smtClean="0"/>
              <a:t>Energy Flow : Food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1.bp.blogspot.com/-di2t4svLSzM/TVlchmf11BI/AAAAAAAAAAQ/4g7o9jjmS2k/s1600/0_quiz-2.1-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1" y="1371600"/>
            <a:ext cx="7315200" cy="511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0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Ecological Pyramids</a:t>
            </a:r>
            <a:endParaRPr lang="en-US" dirty="0"/>
          </a:p>
        </p:txBody>
      </p:sp>
      <p:pic>
        <p:nvPicPr>
          <p:cNvPr id="1028" name="Picture 4" descr="http://www.biologycorner.com/resources/ecological_pyramid_forest_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77836"/>
            <a:ext cx="5338617" cy="400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77317" cy="3508977"/>
          </a:xfrm>
        </p:spPr>
        <p:txBody>
          <a:bodyPr/>
          <a:lstStyle/>
          <a:p>
            <a:r>
              <a:rPr lang="en-US" dirty="0" smtClean="0"/>
              <a:t>Each level is a trophic level </a:t>
            </a:r>
          </a:p>
          <a:p>
            <a:pPr lvl="1"/>
            <a:r>
              <a:rPr lang="en-US" dirty="0" smtClean="0"/>
              <a:t>Producers will always be at the bottom</a:t>
            </a:r>
          </a:p>
          <a:p>
            <a:r>
              <a:rPr lang="en-US" dirty="0" smtClean="0"/>
              <a:t>10% is passed from one level to another level</a:t>
            </a:r>
          </a:p>
          <a:p>
            <a:pPr lvl="1"/>
            <a:r>
              <a:rPr lang="en-US" dirty="0" smtClean="0"/>
              <a:t>Mainly lost through heat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Ecological pyramids</a:t>
            </a:r>
            <a:endParaRPr lang="en-US" dirty="0"/>
          </a:p>
        </p:txBody>
      </p:sp>
      <p:pic>
        <p:nvPicPr>
          <p:cNvPr id="12290" name="Picture 2" descr="http://svzoo.org/graphics/facts/pyramid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0"/>
          <a:stretch/>
        </p:blipFill>
        <p:spPr bwMode="auto">
          <a:xfrm>
            <a:off x="3962400" y="3508127"/>
            <a:ext cx="4705350" cy="316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77317" cy="3508977"/>
          </a:xfrm>
        </p:spPr>
        <p:txBody>
          <a:bodyPr/>
          <a:lstStyle/>
          <a:p>
            <a:r>
              <a:rPr lang="en-US" dirty="0" smtClean="0"/>
              <a:t>Only a small amount of energy reaches the top</a:t>
            </a:r>
          </a:p>
          <a:p>
            <a:r>
              <a:rPr lang="en-US" dirty="0" smtClean="0"/>
              <a:t>The most energy is found in the producer level </a:t>
            </a:r>
          </a:p>
          <a:p>
            <a:pPr lvl="1"/>
            <a:r>
              <a:rPr lang="en-US" dirty="0" smtClean="0"/>
              <a:t>Also contains the most biomass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average, what proportion of the energy is transferred from one trophic level to the next? And what happens to the energy that doesn’t move to the next level?</a:t>
            </a:r>
          </a:p>
          <a:p>
            <a:r>
              <a:rPr lang="en-US" dirty="0" smtClean="0"/>
              <a:t>What is the lowest level of the energy pyramid?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swfwmd.state.fl.us/education/kids/hydro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6" y="1519943"/>
            <a:ext cx="7772400" cy="4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doctortee.com/dsu/tiftickjian/cse-img/biology/ecology/carbon-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7056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biofortified.org/wp-content/uploads/2011/11/nitrogen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33526"/>
            <a:ext cx="6858000" cy="4943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Phosphorus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12-xav-bio-e4.wikispaces.com/file/view/Phosphorus_Cycle.jpg/263476058/Phosphorus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086600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four types of process that cycle matter through the biosphere?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edac.ciesin.columbia.edu/downloads/maps/nagdc/nagdc-population-landscape-climate-estimates-v2/Global_ClimateZo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7" t="4997" r="3447" b="24087"/>
          <a:stretch/>
        </p:blipFill>
        <p:spPr bwMode="auto">
          <a:xfrm>
            <a:off x="4261561" y="4190712"/>
            <a:ext cx="4730039" cy="259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Weather vs.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524000"/>
            <a:ext cx="4571999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Weather – day-to-day conditions at a particular place and time</a:t>
            </a:r>
          </a:p>
          <a:p>
            <a:pPr lvl="1"/>
            <a:r>
              <a:rPr lang="en-US" dirty="0" smtClean="0"/>
              <a:t>Ex: it is snowing in Chicago</a:t>
            </a:r>
          </a:p>
          <a:p>
            <a:endParaRPr lang="en-US" dirty="0"/>
          </a:p>
          <a:p>
            <a:r>
              <a:rPr lang="en-US" dirty="0" smtClean="0"/>
              <a:t>Climate – long-term weather patterns of a location</a:t>
            </a:r>
          </a:p>
          <a:p>
            <a:pPr lvl="1"/>
            <a:r>
              <a:rPr lang="en-US" dirty="0" smtClean="0"/>
              <a:t>Ex: the climate in Florida is hot and humid</a:t>
            </a:r>
            <a:endParaRPr lang="en-US" dirty="0"/>
          </a:p>
        </p:txBody>
      </p:sp>
      <p:pic>
        <p:nvPicPr>
          <p:cNvPr id="6146" name="Picture 2" descr="http://i.imwx.com/images/maps/current/actdew_600x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8" y="1594127"/>
            <a:ext cx="3846793" cy="2596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Ecology? </a:t>
            </a:r>
            <a:endParaRPr lang="en-US" dirty="0"/>
          </a:p>
        </p:txBody>
      </p:sp>
      <p:pic>
        <p:nvPicPr>
          <p:cNvPr id="1026" name="Picture 2" descr="http://www.sleepingdogstudios.com/Copel_Practicum_08/Ecosystems/levels_of_organization_ecosyste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1"/>
            <a:ext cx="6172200" cy="43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80166"/>
            <a:ext cx="6777317" cy="3508977"/>
          </a:xfrm>
        </p:spPr>
        <p:txBody>
          <a:bodyPr/>
          <a:lstStyle/>
          <a:p>
            <a:r>
              <a:rPr lang="en-US" dirty="0" smtClean="0"/>
              <a:t>Ecology is the study of organisms and how they interact with one another as well as their environment </a:t>
            </a:r>
          </a:p>
          <a:p>
            <a:r>
              <a:rPr lang="en-US" dirty="0" smtClean="0"/>
              <a:t>Levels of </a:t>
            </a:r>
          </a:p>
          <a:p>
            <a:pPr marL="68580" indent="0">
              <a:buNone/>
            </a:pPr>
            <a:r>
              <a:rPr lang="en-US" dirty="0" smtClean="0"/>
              <a:t>Organization 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The Greenhouse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06388"/>
            <a:ext cx="3886200" cy="4419599"/>
          </a:xfrm>
        </p:spPr>
        <p:txBody>
          <a:bodyPr>
            <a:normAutofit/>
          </a:bodyPr>
          <a:lstStyle/>
          <a:p>
            <a:r>
              <a:rPr lang="en-US" dirty="0" smtClean="0"/>
              <a:t>Some </a:t>
            </a:r>
            <a:r>
              <a:rPr lang="en-US" dirty="0"/>
              <a:t>solar energy is absorbed, some is reflected </a:t>
            </a:r>
          </a:p>
          <a:p>
            <a:r>
              <a:rPr lang="en-US" dirty="0" smtClean="0"/>
              <a:t>Greenhouse </a:t>
            </a:r>
            <a:r>
              <a:rPr lang="en-US" dirty="0"/>
              <a:t>gases trap heat near earth’s surface </a:t>
            </a:r>
          </a:p>
          <a:p>
            <a:r>
              <a:rPr lang="en-US" dirty="0" smtClean="0"/>
              <a:t> </a:t>
            </a:r>
            <a:r>
              <a:rPr lang="en-US" dirty="0"/>
              <a:t>More gases, higher temperatures </a:t>
            </a:r>
          </a:p>
          <a:p>
            <a:r>
              <a:rPr lang="en-US" dirty="0" smtClean="0"/>
              <a:t> </a:t>
            </a:r>
            <a:r>
              <a:rPr lang="en-US" dirty="0"/>
              <a:t>Ex: </a:t>
            </a:r>
            <a:r>
              <a:rPr lang="en-US" dirty="0" smtClean="0"/>
              <a:t>CO2, CH4, </a:t>
            </a:r>
            <a:r>
              <a:rPr lang="en-US" dirty="0"/>
              <a:t>N2O, CFCs, </a:t>
            </a:r>
            <a:r>
              <a:rPr lang="en-US" dirty="0" smtClean="0"/>
              <a:t>O3, </a:t>
            </a:r>
            <a:r>
              <a:rPr lang="en-US" dirty="0"/>
              <a:t>H2O vapor </a:t>
            </a:r>
          </a:p>
          <a:p>
            <a:endParaRPr lang="en-US" dirty="0"/>
          </a:p>
        </p:txBody>
      </p:sp>
      <p:pic>
        <p:nvPicPr>
          <p:cNvPr id="7170" name="Picture 2" descr="http://ts3.mm.bing.net/th?id=HN.608049562570196015&amp;w=265&amp;h=18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38599" cy="43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pic>
        <p:nvPicPr>
          <p:cNvPr id="8194" name="Picture 2" descr="http://3.bp.blogspot.com/-MP4TbTnxArY/Uh3MFeRxddI/AAAAAAAAG7c/Ch5p-rUvo_0/s1600/Latitude_Longitude_equator_tropic-of-cancer_capricorn_lines_z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27294"/>
            <a:ext cx="7668184" cy="313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77317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Tropical </a:t>
            </a:r>
            <a:r>
              <a:rPr lang="en-US" dirty="0"/>
              <a:t>Zone: between 23.5˚ north and 23.5˚ south </a:t>
            </a:r>
          </a:p>
          <a:p>
            <a:r>
              <a:rPr lang="en-US" dirty="0" smtClean="0"/>
              <a:t>Temperate </a:t>
            </a:r>
            <a:r>
              <a:rPr lang="en-US" dirty="0"/>
              <a:t>Zones: between 23.5˚ and 66.5˚ north </a:t>
            </a:r>
            <a:r>
              <a:rPr lang="en-US" dirty="0" smtClean="0"/>
              <a:t>and </a:t>
            </a:r>
            <a:r>
              <a:rPr lang="en-US" dirty="0"/>
              <a:t>south </a:t>
            </a:r>
          </a:p>
          <a:p>
            <a:r>
              <a:rPr lang="en-US" dirty="0" smtClean="0"/>
              <a:t>Polar </a:t>
            </a:r>
            <a:r>
              <a:rPr lang="en-US" dirty="0"/>
              <a:t>Zones: between 66.5˚ and 90˚ north and south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What is the difference between climate and weather?</a:t>
            </a:r>
          </a:p>
          <a:p>
            <a:r>
              <a:rPr lang="en-US" dirty="0" smtClean="0"/>
              <a:t>2. What is a contributor to the climate?</a:t>
            </a:r>
          </a:p>
          <a:p>
            <a:r>
              <a:rPr lang="en-US" dirty="0" smtClean="0"/>
              <a:t>3. What would happen if there was a dramatic decrease in Greenhouse gases?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iteachbio.com/Life%20Science/Ecology/Nich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9812" r="2038" b="19699"/>
          <a:stretch/>
        </p:blipFill>
        <p:spPr bwMode="auto">
          <a:xfrm>
            <a:off x="3886200" y="838200"/>
            <a:ext cx="5100917" cy="2546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The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352800" cy="4648199"/>
          </a:xfrm>
        </p:spPr>
        <p:txBody>
          <a:bodyPr>
            <a:noAutofit/>
          </a:bodyPr>
          <a:lstStyle/>
          <a:p>
            <a:r>
              <a:rPr lang="en-US" sz="2800" dirty="0" smtClean="0"/>
              <a:t>An </a:t>
            </a:r>
            <a:r>
              <a:rPr lang="en-US" sz="2800" dirty="0"/>
              <a:t>organism’s role in its </a:t>
            </a:r>
            <a:r>
              <a:rPr lang="en-US" sz="2800" dirty="0" smtClean="0"/>
              <a:t>environment </a:t>
            </a:r>
            <a:endParaRPr lang="en-US" sz="2800" dirty="0"/>
          </a:p>
          <a:p>
            <a:pPr lvl="1"/>
            <a:r>
              <a:rPr lang="en-US" sz="2800" dirty="0" smtClean="0"/>
              <a:t>Ex: Where </a:t>
            </a:r>
            <a:r>
              <a:rPr lang="en-US" sz="2800" dirty="0"/>
              <a:t>it lives, what it eats, </a:t>
            </a:r>
            <a:r>
              <a:rPr lang="en-US" sz="2800" dirty="0" smtClean="0"/>
              <a:t>etc</a:t>
            </a:r>
            <a:r>
              <a:rPr lang="en-US" sz="2800" dirty="0"/>
              <a:t>. </a:t>
            </a:r>
          </a:p>
          <a:p>
            <a:r>
              <a:rPr lang="en-US" sz="2800" dirty="0" smtClean="0"/>
              <a:t>Within </a:t>
            </a:r>
            <a:r>
              <a:rPr lang="en-US" sz="2800" dirty="0"/>
              <a:t>physical tolerance </a:t>
            </a:r>
            <a:r>
              <a:rPr lang="en-US" sz="2800" dirty="0" smtClean="0"/>
              <a:t>range </a:t>
            </a:r>
            <a:endParaRPr lang="en-US" sz="2800" dirty="0"/>
          </a:p>
          <a:p>
            <a:pPr lvl="1"/>
            <a:r>
              <a:rPr lang="en-US" sz="2800" dirty="0" smtClean="0"/>
              <a:t>Ex: Temperature</a:t>
            </a:r>
            <a:r>
              <a:rPr lang="en-US" sz="2800" dirty="0"/>
              <a:t>, moisture, etc.</a:t>
            </a:r>
          </a:p>
        </p:txBody>
      </p:sp>
      <p:pic>
        <p:nvPicPr>
          <p:cNvPr id="9220" name="Picture 4" descr="http://legacy.owensboro.kctcs.edu/gcaplan/eco/note%20withgott/ECO%20NO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83" y="3700282"/>
            <a:ext cx="5100917" cy="29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Niche Competition</a:t>
            </a:r>
            <a:endParaRPr lang="en-US" dirty="0"/>
          </a:p>
        </p:txBody>
      </p:sp>
      <p:pic>
        <p:nvPicPr>
          <p:cNvPr id="10242" name="Picture 2" descr="http://www.bio.georgiasouthern.edu/bio-home/harvey/lect/images/paurandcaud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2" t="4066"/>
          <a:stretch/>
        </p:blipFill>
        <p:spPr bwMode="auto">
          <a:xfrm>
            <a:off x="1676400" y="3200400"/>
            <a:ext cx="5715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8001000" cy="2209800"/>
          </a:xfrm>
        </p:spPr>
        <p:txBody>
          <a:bodyPr/>
          <a:lstStyle/>
          <a:p>
            <a:r>
              <a:rPr lang="en-US" dirty="0" smtClean="0"/>
              <a:t>Competitive </a:t>
            </a:r>
            <a:r>
              <a:rPr lang="en-US" dirty="0"/>
              <a:t>Exclusion Principle: no two species can </a:t>
            </a:r>
            <a:r>
              <a:rPr lang="en-US" dirty="0" smtClean="0"/>
              <a:t>occupy </a:t>
            </a:r>
            <a:r>
              <a:rPr lang="en-US" dirty="0"/>
              <a:t>the same niche </a:t>
            </a:r>
          </a:p>
          <a:p>
            <a:r>
              <a:rPr lang="en-US" dirty="0" smtClean="0"/>
              <a:t>One </a:t>
            </a:r>
            <a:r>
              <a:rPr lang="en-US" dirty="0"/>
              <a:t>will out-compete the other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“loser” will die out or be forced into a different </a:t>
            </a:r>
            <a:r>
              <a:rPr lang="en-US" dirty="0" smtClean="0"/>
              <a:t>niche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Keystone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1"/>
            <a:ext cx="6777317" cy="1295400"/>
          </a:xfrm>
        </p:spPr>
        <p:txBody>
          <a:bodyPr/>
          <a:lstStyle/>
          <a:p>
            <a:r>
              <a:rPr lang="en-US" dirty="0"/>
              <a:t>Extremely important- has a dramatic effect on the </a:t>
            </a:r>
            <a:r>
              <a:rPr lang="en-US" dirty="0" smtClean="0"/>
              <a:t>community </a:t>
            </a:r>
            <a:endParaRPr lang="en-US" dirty="0"/>
          </a:p>
          <a:p>
            <a:pPr lvl="1"/>
            <a:r>
              <a:rPr lang="en-US" dirty="0" smtClean="0"/>
              <a:t>Ex</a:t>
            </a:r>
            <a:r>
              <a:rPr lang="en-US" dirty="0"/>
              <a:t>: krill, sea otters</a:t>
            </a:r>
          </a:p>
        </p:txBody>
      </p:sp>
      <p:pic>
        <p:nvPicPr>
          <p:cNvPr id="11268" name="Picture 4" descr="http://ts4.mm.bing.net/th?id=HN.608014296592944350&amp;w=255&amp;h=18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461096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EAYABgAAD/2wBDAAoHBwkHBgoJCAkLCwoMDxkQDw4ODx4WFxIZJCAmJSMgIyIoLTkwKCo2KyIjMkQyNjs9QEBAJjBGS0U+Sjk/QD3/2wBDAQsLCw8NDx0QEB09KSMpPT09PT09PT09PT09PT09PT09PT09PT09PT09PT09PT09PT09PT09PT09PT09PT09PT3/wAARCACyAM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y27pQF55q6lkuPmY/wDAV/rUq6bIyb0G7noO1dpwPYpKozyatpKIx8rcircOjSOmZHSP2JyaZJpTqSFdTjvTRLIGu2cYZjTPNjbopB9S1S/YWH3sU5bUD72KtJskatywt2iwChYN070gOTV2K1t2GCzb/QYxirh0+C2gWV8vuP3VIGPqT0qkhNmbCvXNWlmES/KATU4u7GH76ptA6K5Y/nUE2p2Z3GG2Ykf32x+lVewtxiPJNJ5a9X4xTntLiLPmywxqDx5koX8gOaryX85TahWNSclUGM/1NVjuJy2cmsXO2xpyXLhVWGGvoD/uqzD+VCxWkYDSXbPzysceD+ZqoFweWpG+X6U+dsORI0JZ7EHbHbSsD03yAn9BVQyQ7v8Aj2wM9nqJZGCgL0HTnpVm9msBp9kbJbhbwZFz5pBQkdCv1qOaSY1FEbSxY+VWX2JqJnLfdAqPzAVIK8nGDTkBq1N9SXFdCe0uJbaUSJ8rDoaHleZz5j5PqadHcvGMZyPQjNP+2qy4aCHPqq4pKEWx8zRXK8/LzT1yvXrUjTxsoxGARnnuaiaUHotaJJLchu/QeJ9voaf9ohPVSp9RVNmwelJvX+Kk6jWw1FMu+dD6miqW9KKn20uw/Zo1Vu4QO4P0FK1yjYAVj75xUFzFBbwh/MLOezDbj8OtZxm5OF61mp3LcbGvLdrbvtcFuARzVaXVMjCqAPc5rPclm+6F9hRsY9uaq5JO14zd+Kj8wt9acls5xkAZ9auw2DAAtgex6/l1q0myWyCPeFyTj6GlckjOS3uateSqjBO4DqM8D6np+tVri7RBiMp9V5/U/wBBVvQlakDRuT6D3pRalTls898YH61CZi2fmwD/AJ61qaLZLq15HC8IEIYeZMp27Rn36mspTS1NIxbdkLYaZNfsRb7fkIDEDdg+nYZ9q3rXwtDGAZgZGx95n6/gOK2LNLNbaFNPjMccg+SMDkEk9fU+prSks7lUVpIZQCNzFVyVWud1b7HVGhbcxF0W3SLzGhjCBtvPAB/+vSpZ2u9kS2t/TAWrZkXdIjEu23IBAU5+p4rFvNQksPIlPmNubYAx4TPQkgVk6z2N1Rja5cvNIEUJla1QgjgDAz61l3Gm2JiBkgGCcbl+Uqe3HpWZ4g+IF1ctbWdl5YWJS0x3spY/3ScAjGM8e3PaszT9XudRuJLiFcjOTE7BmxjpkYyOPSqjNvVkSpx2Ro3WiugLw/PGPf8ArVP7NKp/1UuPUITXQQXZMKmNFVgvKN8pWmTzNNFvt3eOYdQnb+laxkupjKk90Yi2srqQIZic8ZQipE02U8KMEevFQz6tqcbsjTzZU4+9ipLTWpEEovluJlaMiMiXbtb1PByM9vatrxRz8ruWIdB1W4yYNOuZVH8aLx+dR3Ol31gC11aTQjHV0wK6fwT4ruEQWUktjEiEMZbqRgWBJJCgeg9cfrXXpr1prWmNJDbPd5j3PbhQxUZI57Z46elc8ptM3jTVtzx5k3gbQSW6e9V2VskHNd8fFVnpUqvYQRqXDRrAqkeVHu3demSS3A6Cud1S5bVZlkWC2gQfKI7eIIqj145znrmrhzEzUUYWDRV/7H7iitPe7GWhbEgS2cRwrg9Ttz+tVv7LeUhyVTI3MAucCk2BsCSUjA4q2qyLABtCpt+XB6io5bDYyKO3t02oise7OMk/4U0x+Y3t9cY/CqryFRxnPrSK8sowmRW0YpENmiotrdd0jov8z/Wq1xq6lfLto8L3bb1/CqptSWzLIPoDmnGPjEakDt6/lVNiSIJJZJCS7EgjGG5x9PSojg9qtGzcNiQbT/tnFKIIoz80mT6KMCo3KKyQyMwEUbO7cKoxlj2A96663sprXw9JGg+zTrjYJYSd24jLZHfIxnsKwLeaBZ4owj8uq5RN2OeuD976V2/9stcaUftUCoqyHYdwJ2Z4ORnBI57Y7VzYh8uh1YaKeoRSpo+l+Y3lxtgeWykkqnr+J9OQOarRa4qaqo+1eVapKGkRSTuxkFc8bgD065Feca14ymvdVnkNrEsLHaseSdqjoB/+rvWU/iK5S2MMSooP3icscdgM9AKwSujpvZnr91cRLOl2Jo3idd4dQTlfcA59/aue1q8M4jRptySAMrquAc8gY7deveuDt9dvDCsK7Rj7rBcMOeSD7jgjofStrStQ8y5ia9iaQsqqkargycDAx7gZ9zS5WtR83QuJotrrG2O63CQDarodp6Y6dO1a+iaA1uJozDHLBCi7pYW2MxJ9Pvcd/wBKuf2Wpt7a8VwDICDhePYNzwf60y2nVzJGs6GT5lwgUO5xwrbsDPbP0pOTsNJXKGtRG3visMvmRBNwMbFggPYknn6j1rFudYltbfMUmGJwB6fT2q5dPLNbiLzjFdI+IoZQV3IwycH1B6gE9fSuOu5WjvG3nDIx3D371cdiZPU6067Hc6JEtybS3vri4I84wLLJFGMbnb9do6k1JG9vf3sVpcyR2UUcWzzWjzyoJG4KeGbvjgE47VS0WS0uNRtr2+RndBizt3AKSODzuwASAeevcDtVnUpIr28M8NtHCrjJiiGwIfQe1aw1ZhVsiorHcArrtPQEdK0NN1++0iRzaTFNww2OhHTmqllFbpeRG73SWwcGVVPO3PIFSayLE6jO+lxstozZijYY2r2HWtd3Yw21Jl1C3nXbLaru/vKxH6HithJYNY1CN5LuCziSLYqR2qrtwemBweO5561yHBwXVuvJFa1hZ2skaSzakkO4uoEmeCBkFiB8oPA7nv0qtBI6j+zdM/6Cr/8AfoUVz3kW3/QUs/8Avt/8KKOYOUkNrBCymYbnI+71A+tJPMZCOnAwAOgFRASMuWJPvUkUQkz1GOp7CnGFtzNvsRoitxtLN6dql2ucgAk9gOlTJsjQknCD8zUL3TeQzR4VVPyrj71W5JCSbGvHHBkysGb+6hxj8ajfUBtIjJRR0Eff6nrVS5vprx8uAAo6AcUyO3Y8lgPpzUOVxpA0xY/KSKaAQw3Ddz09TVqK2IyzeWFH8RrU050sLsNFi51CVWjSERbyAwOfl6Zx+lDvYatcljg0uXTPISwYXDureeZ/uAD5lyByM84Xp3IrctYreTTb+OK3hKb0jAGI2OORlzluccnsOw4rFsLs2urGC4s2nu12yeWE3MgxtVSBkc7hgdjgnoa1L6EjSG1KaFYFclGijBVUQHLADGV3nCnrgdOprmqJbHVSb3PO/ENitxqE1zEkZEjb28tdq5IzgDPTnFcyUw4B7132uS5t55PKQ7JH5Xjdgc/qCa5S/jhWRTht7kkswGBzwAKh6Gy1GW0QddqcYGQc9cdRXSaekd3pT2yqHkKfLHImVyrHO3vkjBIBGCOOtc1bAw3CDPc8HvWgt69uVmiP3W37SerLknntkKKYjrF1iJoIY7gSbTEphuIh5gI6DHIO4YI4Iz2w3BoaneyDTx55W5iJGLiFgWCHoVcDBGf7wz2IU9cgS+a7RQsEW4ZmiAxiObG4ADptkUgEdM/Spbe+KWpncx+XLzNFjcoYj72O6OOoHIIyKnQepHqd9JHmeDabYqNwjUBQ3YshyFJ/I9jWFPcx3ERDWsSSZGJIiVB+q9PyxWpqEjwwR3Vqu6FMxlm+Yxbv+WcnZgeoOMMPcHFCZYntVkgUKrtlo8/6sjsPUc5H5dqpARRXc0dzDPGQJLcq0XHAKncP1rtb6aK7u55baLylLZMXTYTyRj0549sVxLAKhYfhW1oAaVJgJwXXnY7deBjn6A/lVwST1MqiutC62Q3vTCWHAzUjMS2W60x5CvqB610Wscggc/xc/hSiRV/v59jRsdhwxPtTSGHBFMY/zR/ek/Oio8H0NFKwG7GFxu4I9TRJIEHTn070luBIThz8vHI6Uy6iXyvMdiTnAC9D70ufWwuUjWSS4Ys4AjTgKD0qKUB5D5gDHgKucU+Aphv4SwwatwBo3yrbGbIxn5mzx+FJq7GnZFP7N5jBRtQAcDoKuC2trSEBw0jn+H/H0+lDkQfKW3Sr6YCIP6mq7bZFw+cnrk9aptRJWo2S72TDzCMpyoTGFPbio/tN0IPK+0uInDqfKIUsrEFtx6nOB1pslvAqjMZ98UxYACcJmNWyexIz/hUN33K22N3TtYa1xa6TEmnxSZ8zyMjOOp3HJzjjNWbvxdqN9pskEixrGzx+W23GY1JJ9jnGM98U7RrL+yw+uXENxBZyblsnQxyFGJI5BIJOMjOPXjpXOaney3XnJceaZUlIUFiTjH3FHQAZP4ms5JNaI6IN31F8QXdtEPLfb5MsBwyYzux1/VhXG390ZpkcEE7Rn69/z6/jWhfzT3EeG4jBzhcDIwAB9OM/UmshowSazcbG6Y5bzEodlGR2HAzU1u0t4FiRHkKb3IGPSqRTnHalAK8qSDjqKkZoRSPDbxkZE21Sns8b8f8Ajppks5W+uRG2FJZ0J7ENuH9R+NUPmGME8U4knrQIurdBISqKpVwVZD0K9cevBwQaaNgAwwfI5/wqvGNp3VYMDIC+SVBq4oTYsuBGB14FbXhC5jiv5opYI5kl2Aq/HO7bwf8AgR/L2rBLdqltHMVwjqxVlYMCPUHIq2roSdjpWimRF81Y9w4LI+Q3v+NAAIwwqrpsp1G9lAYGYnLA/wAeW4wMcnJ/WrskbwuyOrK4JBDDBB7itYyujlqRsyMv5G0SvtRz8h9alIQjILfU1Glu00gjZiFcjnbu2n1xRknjaw2nHzdT71ZnYdtX1NFN5ooEXo5RAjfMzOTk54FMk3yAHgA8gA1IkUc3MjeWB12jP5CpRC5jDR7lhJKhhjkjqKUYWG5EFukSsWnkZQBwFGT+tWGuvKAEWVOOpxn3qCbbF8qohP8AeOSRSRxsyA4ZlX+Lbwab8gFMny/KPlzn1pWbK5yQw/hIqN3Jf+QxQG3KVxsI/Ks2tSkKWHHBwetPWISRvKdmEIUqWO7BBOfoMfrU0dvmPLuqJjJJOf0oeQbAtvvPHfHNUo9yW+xftWWw8hpYliCRfao3kiB8w4yi8/wt6fWuMnlla8aa+LbCxAVeMDrgD09q7K3kmvpAdTmkvNoC4dyQMcgenf8AKtVfD+i6vZv5mmxWlzgrG0TszO3oR0zwen61lPRanVSXY821bUor+djawxwwEfdIG4nAGfb6CsdwFbg/L3rofEXh5tFcBoZI1dioL98f5Nc8+WBXj+lLoWI6DGRyKhNTYZRtIPA9KibAPNS0hoQCjFKMOcBgPeg4XjcCTS5R3Ezj8KladpQN3UDH1qPGaULycEDFNaCHqM59a2dK8OT31qtzuwjsQoVcnj/PFZltDLcyJDEMvIwRcDPJNe1x+GI9I0do4HC3kTAICcbl2jge5x06mnKXKgirnlj6df8AhzWYnkV47mHJcLkEDkHB9Oeo9a057k3c7TPuZ25LMck11OtSR6xZRxXMxFxbRMyO/OR3Ue3A/KuORgiKDnoORWlLVamFfcsRNjLAHIB+bP3e2f8APrSEepPHHIqIvjYyDBDAAj070ruXcnGAe1bJ3Ododgf3j+VFMopgdBqKw5hFpaiyiVdrefKHdznrx/Kqcjq0YVpFQDoFBJP+FR+afIxFGWyfmc84/H/61VnU9X4P0qb2Ha49pF3Dam5QMcjFakemzXGjPqMb25VDtaMN86jOMn6n6+tZKSsQ6cbcbgB7Ve066gtSHurUXCkFQhfG05Hzcc9Mjr3qG3YpJdSoY2Ib5eF6EDmp0eBIdxyZeoDDgVc1C9sJbxnsYzbwnG2KUB9nHPJrR0uezjRoJnSF2kTzJJ41YAAHOFPPXnB49aeyuFruxj/6z77nao5ZB/SkDw7Nkb7M53O3B/IdK62+8N2s8qSTXTW7XDGU7iNx3Djj9Tx0/CufvPDbHJhuUeFVALElWZu4UdeoOM9uaHUQKm7i6PE2owuyxzyDLBCvI4Pc4HGc/l1rsvDen+QjiZk85yCuFAMZB4IOecenvVbwxYGPSobqTdCdzoioOSqngZ9Per80TQTNcXEZlt4yW2+YGL9+n9Oa5Jycmd0I8qOe+J6zDwpI2oKhkS4QwSBj1OcqD0wVyccfjXjEWZZAvbtX0LqVxZ+JdF1LSb63WxkaJtolwPLYDKNj16HjsTXhl1o39nSxJ5oe7dS+E+6v41cLtEysijM3zkFiSODmqbck1oXMUtoBbSwqVY53gcn8aqTQ7GwvT1pyQRZB82Kk4ChsH609YTjkj2p4jkkQBjhR+lSkNsi8zIxjP0qWIAN3J9Kkjs1CktkknoKnSCPavlj3ORk1ai+pLkjrfAUVt/akt3cLDthgxCsp25kbuvuAD+ddbPqTBJIhJy54B5Uj39x61zPhPSTqJt4nXEc7YDcjntn0/GtW60/7NGY43JTzMKGPGTwAKUuVysXG6jcy5riSO3vA+VzkxAj77hhlQT35/n61j2N8l3FmUEOW6Dj8qvu1w980NwySKBtBB+ZPQn0rNjtBHM6RneQ5xtU/Nxj/ABrWL5TmqLmLB89JotsLMrv94LkYxU3lrkHGDRDdy7JI41+TIAPsOOKWMMT8wNbx2uc0tw2iipfLHvRVC0IYriUFjGSgPUA8GnmOSb7pyanitdmdw+YVYhiO45XjtWfJ1K5inHbtG2WIyOgqxbWImJJyF/iI7Crsdr8/zAAjpnnmpLq+/s+K2lWGLzUidY2MA2yMH+8c9cDI781MvdHHUdcT6fHo8y2sAWVXChmGC0RGC4yMnDZGQax2165t7maeK1hPmiQsSuTlk2E5/X6k0alqmua/ahrwtLaRu0gVEASPG1D06DJUY9/eoBpqPGqpIwcnDEjgdOnrWN2zXbYSbVtS1CSNpb24ebBQMz8KpHTPpwKv6dq0Wno5uzvmd/3lwrb3CgYwM9ieppNL0GV590jlHV9pDRHAXHBLdASR09s10jeFtOmvUaK6uYpgdhcIGXcx+U4weM4GcYpFwTbuyzpF5p9zG0EU0txgfNKiGNB6KoPPHc9M1sW8QZh5V15RUcl5AvY+vFY8dnNpGpm0Y4lmJaRyoGcD2981Q1u9trYRpJHvDNtMrKZPMPXCqDyen0zUctze4/UoLclp4glyhL75Ebls/px0rLfRdO1Xz0g+0xXAXKSHa8ca8nDdDjJxxjqTzRFeyR4a6wocbRGNiRwegwBjg4yeTWSurXMeqx2DLEkc8ZjlkkYtgjneeck8fkeKpLlsmL4rtGP4gtLmykVLq3eNtiyIxXG5WHB9+x/nzWC/Jyy8gZr0jX9Q0vVdLt3NvPK1vbvaqZW2hZOQg45+XG7HckA8GvPrq3nhnYXP3gASFwevTOOlNyuN03FXZCoDrkjFWVCBkGOD2qaDSZpLCW4keKLbtKRu2Hcd9o747+lVArtOsPmIjOwGXPHPFOLRLTuSyxyKflG0gcH0rTgfy5hdWs7wSgfKFbDKSMHkeuT+FTwrpL+FLxbmRWv4hvi6pL5mQoQAAh0xliTgjoM1Ut7Atq8jvMiRR91fcAfQHvj1pe0S3Dkb2Ox8N6gscUtnc3EkM0rCZZmkICY5Zip4c4DY56nFJZavJfWsgkYKd+5mc4IU/wAXHf2rn4b2O9nignvLgwwrttgcN5QzwPX8Kq3eqyRrMlm7AOpRtow2R161DS3Rd3sbIktLc3d0bsvNCDHHG64R4wDgk54fPGPSslC10qyRHCscbgcZHt+A6VmW9/O9o8RugGZhxIwCr/tH6eg71b0w3kUkqabcTTshy84yIwvY4Izn681UZa6mc1podFDa2oDeQ0arnO0yqCvpgGrKWkcbjzA5B5xtwf6is1NWvTGqMY5GxhmaFct9eKaLx4yMLEjH+7EK7U9Dga1Nny7b/nk36f4UVkfbrj+//wCOCinzMXKdA1lGqHcxyKPlMsVrbM89xJH5ojjB+Vff1z7ZqKO+tlmjknAumIKyQjcoU9iGB54zSpqkMKyN5txDOS2xlfgIRgjABOenJ6YrOUn0LjFdSw13FZWmoJPHE16rCGFGcnp1bjg88djxx3zh6nZSyW1vLLO852EEIDiIDovt69PwzWrqJtp9QiitbkXDwxYE0hMaxqo3ADJ5PJ6cmqmn6pdaWxWKxQqZTuTy8EsQARuPsefTOetYN8xtZLQs3SQ2ekx2qThLaTbLJtB3limdpHoGA+ucnkVUtjbRwQSxzsZWYCaORMop3dmHtg4IHXg8Vr6lJBLZG3tbLTkZU3tNuz82OQnOeuBvbrycVTWKCELZ6XLbyrJ+8uS8W8h8EALn0B/MUkn0G7J6kheIXcUNu8rqZVkaHB/egZJXn2HGfXFbKa0pkRv7St1tUkO134kAJBMe/wDugHBGM8AdKwCptGkMce1xGTiXBl2nC5x/CoyP9rsMdag1a4RIrYRgFxFtMbIrAemM9OO/X8uXyXepfPZaGvq2opLdtd2strKYy2JCAwBJByuOTjHrWZc3M0MkkzzpOUHlxSEAfK2fnUdcdBmq6XirZRKsSmTaQSyYAXGMjt649cZqlp8seiW5lL3LxjerMoQuAQOCpOChHH157U5w5VoOEubcx/7TuZo5LX7fJBGfmIQZ3Adf/rdqr6bqcX26SSaQhDFt3MCSAD/hn2qSXRbuSyGq2E2+Bx++MXBgZjja56Ln3wDnHasnSbgWuowybYpDyoSVco2eAGHcdMjvWGp0QfK7o7Sx1eGPTruXz1ZBGxa3X5iSxUbxkbVJBK5HoDjjNU3vrU30U91BNHaXakbQwOxAcAI3U45GW571reHbK1vrqyaaSJ0lgJvGlhPlIOflIH3UBCc8ds4rn59GFze/2at6BMhYofK2xhc5yx6gYyfbcAcU1Fo1nVurE981l/ZlsybfOYAOqnLNg9WPQDsF7Aepqzod1LpsMlzBcMoiYTFFYAvjpnIIIye/uO9QWngvUIb4Ratm1gQB2KuCxTOPvchOATkg8D6VVto4HvZ0S4Chlcxq25jJg4UDAHr1wOlVHRWOaW9y7c2Ev9pXNzfjzJ/MjmuGMik4boNvUEnAIxn2pLux1G+hj2xLHFBtiYpHjygOMkdOuM+9Tf2RHZwXOpOxiZGhVYZOH8x1znb14OKmfXdQ07SprZp5Pssu5HiZgxzye/8AtDnHvT5dCebUwpdDm0yze4ZHmDMcgDgqAefp1NWdTjnt7RXvYGgmwMHcu508sEE4P3hnr+ByeKpyXMuuiOGMsBGM4LHJ/vcnv6Af41LIHuD86ylYbcRgyvygzkL6jrkD16UU4vcc5Iybi0/0gxqrytuIKjgADnrWhpzSRBtqyqV6RxMVUcd2/HmoHuZpLmRI0jU7sc53Men07U8JcSsiASSNk5XBP6Cq0RDba1LunXJmuWSaTLNjCjoAOvNaZeGIkxplvVjnNVdF09mlk87y1GASp+Vh/n9K0ZbXGdhBAOOOtdFO/LqctS3NoVvtX+wtFSfZ3/uv+dFVYm5c1OFLG4e3KwyMOPMViQfoQapRugOHt1k+hP8ALOKknlaZy7HJPUCmxRlzySFPbNZRv1NJW6F63ngTDLA+5TnfvII+mMVLNeQMiReU21XaVVL5wzAAnHvgdapzOkESonJH3jnvUSssaeZIMKe3cmqdkRqbE99a/a4bqC18sxpjLOXUnoPvZPAwPwFUrjV7q+kneHGSpkkcDgnIGSO/JrMk8y4KonVjxzgfUk9qvWlqljmae4Klhs2x5+df8DxU/FpEv1Lehaa9xE5ybaKVt0s8n35m7bfRevPf2rSubK3ukRY0WcMfLGFHGOn06dP5ViSauksiQvJ5UGSGlALEceg6+ntmo7HVZ1lWK2QMd3DNxj688DrQo20NVtck1nQzpcRaWdpIi4ACjlD/AJBH4VzSLILxohHuknU+XtXcGBznGe+B25Hauk1y6a9l8qLc4VyHOSdz5ycAdAD3+tYepWY8gt5QTY43Sh+VOeAh9T6UTi+W4qclc2vCOnpJdpHdah9iiA8wphF5POSW4yBz0PBOK6TUPBMmi7dRs5he2/mieRfJDudy4bcw5aP1CkdeOa860+ZYrtUtYYxIrloluJckYB5Pv34/Kulvr6/bQpS1x515ezodouz8oHJ2xggKDjknPQcVhZvVG90t2Utbtr6DWLjTdFyqIMzLC3lorEAMCSeVzjg9CSPc6Wo6Mngvy5Yrhbi+e18uVJdpUOwO9cDgDAxjOeOvNYlp9st4G+1FlQSMzhcNJMnbJ6HB/PFZupXf2i6QIJJbKI79gGxicDPXn9elPlaV2HMmTahf3F3bwuZHae4cCZd7bXPG3JP4fzqJ7S4tJF/eRsXXfIAD8pJ4Hvxg49CK6xxBLo9tJDJA0CQB4RHCUMrsRmLABPHr05HqTXPOTt8kL8m0qpYfdJbJ6fU01ETZ02l21nqOtXOr6nBejSXhaK2YuN0rAfMzYOeoLY689wK5wr9tFzcXN3HDb/N9nimUorkD5lVwMZGBnPJyKrm/nRZLdD5cB+9HDwM5Bzzk5rtfDdzdNpck/h7TIVFqy77m8kAO08nPIDbT0yQTSa5dQXvaHJwWtraab/aAmV5cN8iQjMWcYwWOcejDkc+1VluGlM6zmSF7rDERcHC/d3Z7e341o+I4Wt7ySDZN5fmM8ZkjMZIJyfl6Dn68VQiuH+2W8t4PtapjdHK5+ZfQkc1cdrkPcmKxQ+Wr3EMp2qX3L8gyTnBHI+vfJqza6hFD5wtsPkAK4GGX8as6ppXh+C/EdrqLeQ1sZC2zeRLjITIPT37YrDsoSm9ufRauLXRGc13ZoTXrzfwRr7gUxZJWGMkimou48gn6VZCxRj594x2WtEYsi/eep/OipPNt/ST86KdhXJYS07AZIAPYcVYKiNSR8zMODntTYnCRNsJw3XnG761GxeRi7AIH6DpUWSKvcfCqSifzZki2RFowyFt7ZGF46cEnPtUepWySXrpBM81shGyRk2luOflzxzTQZY3VRGwLDcGK43D1Ge1I7Ss7MTjPf0pKNxt26FyG3ghihlugZVdsBSuFXnkkZycdccZqpqs008okUTLCT8nmYBY9zgf59zTHhnvdqxebNtHLseB+BNOjsjbqzMYy3sVOPyqmmtik0UWjJX5zye1aOiWsCTmeR9yxDdgg7Se2T9ccD1pqWMLAzXLMY8/dDcMfSp5J4541jXfHaiTO1MIB75561cY2REpXGXV2I3ZchQxOdowfpUBgVsxr/H95evH+e9QyzpEzJHlht2hiB1z1wRUSSKp3AlmI5yaUlfQqLsirLFB4f1J1kkJZgQQuC0YPTP8AkVo201yJhIHXcVzl8AIo7msq8tTqWp7sRhXI8w88DjJAHfFbX2mHT42McMcsuNqySjO0dsA8ZrOjFq6ZdaSaVtylPKzs0YaOTdwEZcIKs21tAhUFGlcHePmxGCOhx3xUEQkJLFN0snXPUD+lXUcqoTzA0pyEReeSOcVtyK+pk59ihHLNDcsY3cbCfLAbAUHrgds5P603aHiJXlFPQHjPfFNNvIxURq8owSQgyeBk/hjvU0D+WwxgD+HGMVm466Fp6alTfCHO6RBux94n88itPQfEzaTP5DWdvOkzAyeZGsm3BB34yCSOw+tZt9FHNJuZB5mc5YH+RqOO32SCQRxlSfmURcMPQ85x+NZTi5bmsJJG3r+u3+v3KvdNGIUJ8kRpsymTjPJx34+tZHlyByQQ4ClUOM/Xt1/lTjYCaR5TbOS53EeYMDnoFHGPbNEodmJdQhPOSSTj+tOEGhSmmS29nJOctHhQef8A69aElo1ogM5cZGVXb1+lQkRNeo9hDLFFgFRI2cEDrn6+1a+p6tfayYv7Rn80xfdJxxnr/Kr1uZSsZMk+RhEOO/b+VKkLuwJUHIzzz+QqRo/s+Hfc6+ic498Vn3mqyRqptw8YOeXj24/XNEpKO5MYuWxofZ2/uf8AjlFYX9rXX/PcUVn7ZdjT2LN49QO2KjuSfM6/w0UVp3MzY152YaWGYnFhCBk/Ws4/6v8AE0UVVLYc9yGZ2+yMNxx6ZqKEDymOOaKKb3CJcYD+w7tsDd+7Ge+N1RRj/QE+tFFWiJGfNzIfrTB940UUikSWIH9rdP8Al1b/ANDFPvwDeIMcZHFFFEdmOW6LcRItbhgcMSoJHXGagT/XRHvtooq5Ga3I7piltlCVOWHHHB61FGoxjAxgHFFFZ9TXoNk5bB6DtUjkrCgU4AXt9aKKTGiDc3lR/MeZGzz14q3ane53/Ng4GecCiihCZKv3wO1DEkPyeKKKJbmZah+657hRzWZqABWHIzmTvRRXJW+JnTS+Ed5af3F/Kiiisz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EAYABgAAD/2wBDAAoHBwkHBgoJCAkLCwoMDxkQDw4ODx4WFxIZJCAmJSMgIyIoLTkwKCo2KyIjMkQyNjs9QEBAJjBGS0U+Sjk/QD3/2wBDAQsLCw8NDx0QEB09KSMpPT09PT09PT09PT09PT09PT09PT09PT09PT09PT09PT09PT09PT09PT09PT09PT09PT3/wAARCACyAM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y27pQF55q6lkuPmY/wDAV/rUq6bIyb0G7noO1dpwPYpKozyatpKIx8rcircOjSOmZHSP2JyaZJpTqSFdTjvTRLIGu2cYZjTPNjbopB9S1S/YWH3sU5bUD72KtJskatywt2iwChYN070gOTV2K1t2GCzb/QYxirh0+C2gWV8vuP3VIGPqT0qkhNmbCvXNWlmES/KATU4u7GH76ptA6K5Y/nUE2p2Z3GG2Ykf32x+lVewtxiPJNJ5a9X4xTntLiLPmywxqDx5koX8gOaryX85TahWNSclUGM/1NVjuJy2cmsXO2xpyXLhVWGGvoD/uqzD+VCxWkYDSXbPzysceD+ZqoFweWpG+X6U+dsORI0JZ7EHbHbSsD03yAn9BVQyQ7v8Aj2wM9nqJZGCgL0HTnpVm9msBp9kbJbhbwZFz5pBQkdCv1qOaSY1FEbSxY+VWX2JqJnLfdAqPzAVIK8nGDTkBq1N9SXFdCe0uJbaUSJ8rDoaHleZz5j5PqadHcvGMZyPQjNP+2qy4aCHPqq4pKEWx8zRXK8/LzT1yvXrUjTxsoxGARnnuaiaUHotaJJLchu/QeJ9voaf9ohPVSp9RVNmwelJvX+Kk6jWw1FMu+dD6miqW9KKn20uw/Zo1Vu4QO4P0FK1yjYAVj75xUFzFBbwh/MLOezDbj8OtZxm5OF61mp3LcbGvLdrbvtcFuARzVaXVMjCqAPc5rPclm+6F9hRsY9uaq5JO14zd+Kj8wt9acls5xkAZ9auw2DAAtgex6/l1q0myWyCPeFyTj6GlckjOS3uateSqjBO4DqM8D6np+tVri7RBiMp9V5/U/wBBVvQlakDRuT6D3pRalTls898YH61CZi2fmwD/AJ61qaLZLq15HC8IEIYeZMp27Rn36mspTS1NIxbdkLYaZNfsRb7fkIDEDdg+nYZ9q3rXwtDGAZgZGx95n6/gOK2LNLNbaFNPjMccg+SMDkEk9fU+prSks7lUVpIZQCNzFVyVWud1b7HVGhbcxF0W3SLzGhjCBtvPAB/+vSpZ2u9kS2t/TAWrZkXdIjEu23IBAU5+p4rFvNQksPIlPmNubYAx4TPQkgVk6z2N1Rja5cvNIEUJla1QgjgDAz61l3Gm2JiBkgGCcbl+Uqe3HpWZ4g+IF1ctbWdl5YWJS0x3spY/3ScAjGM8e3PaszT9XudRuJLiFcjOTE7BmxjpkYyOPSqjNvVkSpx2Ro3WiugLw/PGPf8ArVP7NKp/1UuPUITXQQXZMKmNFVgvKN8pWmTzNNFvt3eOYdQnb+laxkupjKk90Yi2srqQIZic8ZQipE02U8KMEevFQz6tqcbsjTzZU4+9ipLTWpEEovluJlaMiMiXbtb1PByM9vatrxRz8ruWIdB1W4yYNOuZVH8aLx+dR3Ol31gC11aTQjHV0wK6fwT4ruEQWUktjEiEMZbqRgWBJJCgeg9cfrXXpr1prWmNJDbPd5j3PbhQxUZI57Z46elc8ptM3jTVtzx5k3gbQSW6e9V2VskHNd8fFVnpUqvYQRqXDRrAqkeVHu3demSS3A6Cud1S5bVZlkWC2gQfKI7eIIqj145znrmrhzEzUUYWDRV/7H7iitPe7GWhbEgS2cRwrg9Ttz+tVv7LeUhyVTI3MAucCk2BsCSUjA4q2qyLABtCpt+XB6io5bDYyKO3t02oise7OMk/4U0x+Y3t9cY/CqryFRxnPrSK8sowmRW0YpENmiotrdd0jov8z/Wq1xq6lfLto8L3bb1/CqptSWzLIPoDmnGPjEakDt6/lVNiSIJJZJCS7EgjGG5x9PSojg9qtGzcNiQbT/tnFKIIoz80mT6KMCo3KKyQyMwEUbO7cKoxlj2A96663sprXw9JGg+zTrjYJYSd24jLZHfIxnsKwLeaBZ4owj8uq5RN2OeuD976V2/9stcaUftUCoqyHYdwJ2Z4ORnBI57Y7VzYh8uh1YaKeoRSpo+l+Y3lxtgeWykkqnr+J9OQOarRa4qaqo+1eVapKGkRSTuxkFc8bgD065Feca14ymvdVnkNrEsLHaseSdqjoB/+rvWU/iK5S2MMSooP3icscdgM9AKwSujpvZnr91cRLOl2Jo3idd4dQTlfcA59/aue1q8M4jRptySAMrquAc8gY7deveuDt9dvDCsK7Rj7rBcMOeSD7jgjofStrStQ8y5ia9iaQsqqkargycDAx7gZ9zS5WtR83QuJotrrG2O63CQDarodp6Y6dO1a+iaA1uJozDHLBCi7pYW2MxJ9Pvcd/wBKuf2Wpt7a8VwDICDhePYNzwf60y2nVzJGs6GT5lwgUO5xwrbsDPbP0pOTsNJXKGtRG3visMvmRBNwMbFggPYknn6j1rFudYltbfMUmGJwB6fT2q5dPLNbiLzjFdI+IoZQV3IwycH1B6gE9fSuOu5WjvG3nDIx3D371cdiZPU6067Hc6JEtybS3vri4I84wLLJFGMbnb9do6k1JG9vf3sVpcyR2UUcWzzWjzyoJG4KeGbvjgE47VS0WS0uNRtr2+RndBizt3AKSODzuwASAeevcDtVnUpIr28M8NtHCrjJiiGwIfQe1aw1ZhVsiorHcArrtPQEdK0NN1++0iRzaTFNww2OhHTmqllFbpeRG73SWwcGVVPO3PIFSayLE6jO+lxstozZijYY2r2HWtd3Yw21Jl1C3nXbLaru/vKxH6HithJYNY1CN5LuCziSLYqR2qrtwemBweO5561yHBwXVuvJFa1hZ2skaSzakkO4uoEmeCBkFiB8oPA7nv0qtBI6j+zdM/6Cr/8AfoUVz3kW3/QUs/8Avt/8KKOYOUkNrBCymYbnI+71A+tJPMZCOnAwAOgFRASMuWJPvUkUQkz1GOp7CnGFtzNvsRoitxtLN6dql2ucgAk9gOlTJsjQknCD8zUL3TeQzR4VVPyrj71W5JCSbGvHHBkysGb+6hxj8ajfUBtIjJRR0Eff6nrVS5vprx8uAAo6AcUyO3Y8lgPpzUOVxpA0xY/KSKaAQw3Ddz09TVqK2IyzeWFH8RrU050sLsNFi51CVWjSERbyAwOfl6Zx+lDvYatcljg0uXTPISwYXDureeZ/uAD5lyByM84Xp3IrctYreTTb+OK3hKb0jAGI2OORlzluccnsOw4rFsLs2urGC4s2nu12yeWE3MgxtVSBkc7hgdjgnoa1L6EjSG1KaFYFclGijBVUQHLADGV3nCnrgdOprmqJbHVSb3PO/ENitxqE1zEkZEjb28tdq5IzgDPTnFcyUw4B7132uS5t55PKQ7JH5Xjdgc/qCa5S/jhWRTht7kkswGBzwAKh6Gy1GW0QddqcYGQc9cdRXSaekd3pT2yqHkKfLHImVyrHO3vkjBIBGCOOtc1bAw3CDPc8HvWgt69uVmiP3W37SerLknntkKKYjrF1iJoIY7gSbTEphuIh5gI6DHIO4YI4Iz2w3BoaneyDTx55W5iJGLiFgWCHoVcDBGf7wz2IU9cgS+a7RQsEW4ZmiAxiObG4ADptkUgEdM/Spbe+KWpncx+XLzNFjcoYj72O6OOoHIIyKnQepHqd9JHmeDabYqNwjUBQ3YshyFJ/I9jWFPcx3ERDWsSSZGJIiVB+q9PyxWpqEjwwR3Vqu6FMxlm+Yxbv+WcnZgeoOMMPcHFCZYntVkgUKrtlo8/6sjsPUc5H5dqpARRXc0dzDPGQJLcq0XHAKncP1rtb6aK7u55baLylLZMXTYTyRj0549sVxLAKhYfhW1oAaVJgJwXXnY7deBjn6A/lVwST1MqiutC62Q3vTCWHAzUjMS2W60x5CvqB610Wscggc/xc/hSiRV/v59jRsdhwxPtTSGHBFMY/zR/ek/Oio8H0NFKwG7GFxu4I9TRJIEHTn070luBIThz8vHI6Uy6iXyvMdiTnAC9D70ufWwuUjWSS4Ys4AjTgKD0qKUB5D5gDHgKucU+Aphv4SwwatwBo3yrbGbIxn5mzx+FJq7GnZFP7N5jBRtQAcDoKuC2trSEBw0jn+H/H0+lDkQfKW3Sr6YCIP6mq7bZFw+cnrk9aptRJWo2S72TDzCMpyoTGFPbio/tN0IPK+0uInDqfKIUsrEFtx6nOB1pslvAqjMZ98UxYACcJmNWyexIz/hUN33K22N3TtYa1xa6TEmnxSZ8zyMjOOp3HJzjjNWbvxdqN9pskEixrGzx+W23GY1JJ9jnGM98U7RrL+yw+uXENxBZyblsnQxyFGJI5BIJOMjOPXjpXOaney3XnJceaZUlIUFiTjH3FHQAZP4ms5JNaI6IN31F8QXdtEPLfb5MsBwyYzux1/VhXG390ZpkcEE7Rn69/z6/jWhfzT3EeG4jBzhcDIwAB9OM/UmshowSazcbG6Y5bzEodlGR2HAzU1u0t4FiRHkKb3IGPSqRTnHalAK8qSDjqKkZoRSPDbxkZE21Sns8b8f8Ajppks5W+uRG2FJZ0J7ENuH9R+NUPmGME8U4knrQIurdBISqKpVwVZD0K9cevBwQaaNgAwwfI5/wqvGNp3VYMDIC+SVBq4oTYsuBGB14FbXhC5jiv5opYI5kl2Aq/HO7bwf8AgR/L2rBLdqltHMVwjqxVlYMCPUHIq2roSdjpWimRF81Y9w4LI+Q3v+NAAIwwqrpsp1G9lAYGYnLA/wAeW4wMcnJ/WrskbwuyOrK4JBDDBB7itYyujlqRsyMv5G0SvtRz8h9alIQjILfU1Glu00gjZiFcjnbu2n1xRknjaw2nHzdT71ZnYdtX1NFN5ooEXo5RAjfMzOTk54FMk3yAHgA8gA1IkUc3MjeWB12jP5CpRC5jDR7lhJKhhjkjqKUYWG5EFukSsWnkZQBwFGT+tWGuvKAEWVOOpxn3qCbbF8qohP8AeOSRSRxsyA4ZlX+Lbwab8gFMny/KPlzn1pWbK5yQw/hIqN3Jf+QxQG3KVxsI/Ks2tSkKWHHBwetPWISRvKdmEIUqWO7BBOfoMfrU0dvmPLuqJjJJOf0oeQbAtvvPHfHNUo9yW+xftWWw8hpYliCRfao3kiB8w4yi8/wt6fWuMnlla8aa+LbCxAVeMDrgD09q7K3kmvpAdTmkvNoC4dyQMcgenf8AKtVfD+i6vZv5mmxWlzgrG0TszO3oR0zwen61lPRanVSXY821bUor+djawxwwEfdIG4nAGfb6CsdwFbg/L3rofEXh5tFcBoZI1dioL98f5Nc8+WBXj+lLoWI6DGRyKhNTYZRtIPA9KibAPNS0hoQCjFKMOcBgPeg4XjcCTS5R3Ezj8KladpQN3UDH1qPGaULycEDFNaCHqM59a2dK8OT31qtzuwjsQoVcnj/PFZltDLcyJDEMvIwRcDPJNe1x+GI9I0do4HC3kTAICcbl2jge5x06mnKXKgirnlj6df8AhzWYnkV47mHJcLkEDkHB9Oeo9a057k3c7TPuZ25LMck11OtSR6xZRxXMxFxbRMyO/OR3Ue3A/KuORgiKDnoORWlLVamFfcsRNjLAHIB+bP3e2f8APrSEepPHHIqIvjYyDBDAAj070ruXcnGAe1bJ3Ododgf3j+VFMopgdBqKw5hFpaiyiVdrefKHdznrx/Kqcjq0YVpFQDoFBJP+FR+afIxFGWyfmc84/H/61VnU9X4P0qb2Ha49pF3Dam5QMcjFakemzXGjPqMb25VDtaMN86jOMn6n6+tZKSsQ6cbcbgB7Ve066gtSHurUXCkFQhfG05Hzcc9Mjr3qG3YpJdSoY2Ib5eF6EDmp0eBIdxyZeoDDgVc1C9sJbxnsYzbwnG2KUB9nHPJrR0uezjRoJnSF2kTzJJ41YAAHOFPPXnB49aeyuFruxj/6z77nao5ZB/SkDw7Nkb7M53O3B/IdK62+8N2s8qSTXTW7XDGU7iNx3Djj9Tx0/CufvPDbHJhuUeFVALElWZu4UdeoOM9uaHUQKm7i6PE2owuyxzyDLBCvI4Pc4HGc/l1rsvDen+QjiZk85yCuFAMZB4IOecenvVbwxYGPSobqTdCdzoioOSqngZ9Per80TQTNcXEZlt4yW2+YGL9+n9Oa5Jycmd0I8qOe+J6zDwpI2oKhkS4QwSBj1OcqD0wVyccfjXjEWZZAvbtX0LqVxZ+JdF1LSb63WxkaJtolwPLYDKNj16HjsTXhl1o39nSxJ5oe7dS+E+6v41cLtEysijM3zkFiSODmqbck1oXMUtoBbSwqVY53gcn8aqTQ7GwvT1pyQRZB82Kk4ChsH609YTjkj2p4jkkQBjhR+lSkNsi8zIxjP0qWIAN3J9Kkjs1CktkknoKnSCPavlj3ORk1ai+pLkjrfAUVt/akt3cLDthgxCsp25kbuvuAD+ddbPqTBJIhJy54B5Uj39x61zPhPSTqJt4nXEc7YDcjntn0/GtW60/7NGY43JTzMKGPGTwAKUuVysXG6jcy5riSO3vA+VzkxAj77hhlQT35/n61j2N8l3FmUEOW6Dj8qvu1w980NwySKBtBB+ZPQn0rNjtBHM6RneQ5xtU/Nxj/ABrWL5TmqLmLB89JotsLMrv94LkYxU3lrkHGDRDdy7JI41+TIAPsOOKWMMT8wNbx2uc0tw2iipfLHvRVC0IYriUFjGSgPUA8GnmOSb7pyanitdmdw+YVYhiO45XjtWfJ1K5inHbtG2WIyOgqxbWImJJyF/iI7Crsdr8/zAAjpnnmpLq+/s+K2lWGLzUidY2MA2yMH+8c9cDI781MvdHHUdcT6fHo8y2sAWVXChmGC0RGC4yMnDZGQax2165t7maeK1hPmiQsSuTlk2E5/X6k0alqmua/ahrwtLaRu0gVEASPG1D06DJUY9/eoBpqPGqpIwcnDEjgdOnrWN2zXbYSbVtS1CSNpb24ebBQMz8KpHTPpwKv6dq0Wno5uzvmd/3lwrb3CgYwM9ieppNL0GV590jlHV9pDRHAXHBLdASR09s10jeFtOmvUaK6uYpgdhcIGXcx+U4weM4GcYpFwTbuyzpF5p9zG0EU0txgfNKiGNB6KoPPHc9M1sW8QZh5V15RUcl5AvY+vFY8dnNpGpm0Y4lmJaRyoGcD2981Q1u9trYRpJHvDNtMrKZPMPXCqDyen0zUctze4/UoLclp4glyhL75Ebls/px0rLfRdO1Xz0g+0xXAXKSHa8ca8nDdDjJxxjqTzRFeyR4a6wocbRGNiRwegwBjg4yeTWSurXMeqx2DLEkc8ZjlkkYtgjneeck8fkeKpLlsmL4rtGP4gtLmykVLq3eNtiyIxXG5WHB9+x/nzWC/Jyy8gZr0jX9Q0vVdLt3NvPK1vbvaqZW2hZOQg45+XG7HckA8GvPrq3nhnYXP3gASFwevTOOlNyuN03FXZCoDrkjFWVCBkGOD2qaDSZpLCW4keKLbtKRu2Hcd9o747+lVArtOsPmIjOwGXPHPFOLRLTuSyxyKflG0gcH0rTgfy5hdWs7wSgfKFbDKSMHkeuT+FTwrpL+FLxbmRWv4hvi6pL5mQoQAAh0xliTgjoM1Ut7Atq8jvMiRR91fcAfQHvj1pe0S3Dkb2Ox8N6gscUtnc3EkM0rCZZmkICY5Zip4c4DY56nFJZavJfWsgkYKd+5mc4IU/wAXHf2rn4b2O9nignvLgwwrttgcN5QzwPX8Kq3eqyRrMlm7AOpRtow2R161DS3Rd3sbIktLc3d0bsvNCDHHG64R4wDgk54fPGPSslC10qyRHCscbgcZHt+A6VmW9/O9o8RugGZhxIwCr/tH6eg71b0w3kUkqabcTTshy84yIwvY4Izn681UZa6mc1podFDa2oDeQ0arnO0yqCvpgGrKWkcbjzA5B5xtwf6is1NWvTGqMY5GxhmaFct9eKaLx4yMLEjH+7EK7U9Dga1Nny7b/nk36f4UVkfbrj+//wCOCinzMXKdA1lGqHcxyKPlMsVrbM89xJH5ojjB+Vff1z7ZqKO+tlmjknAumIKyQjcoU9iGB54zSpqkMKyN5txDOS2xlfgIRgjABOenJ6YrOUn0LjFdSw13FZWmoJPHE16rCGFGcnp1bjg88djxx3zh6nZSyW1vLLO852EEIDiIDovt69PwzWrqJtp9QiitbkXDwxYE0hMaxqo3ADJ5PJ6cmqmn6pdaWxWKxQqZTuTy8EsQARuPsefTOetYN8xtZLQs3SQ2ekx2qThLaTbLJtB3limdpHoGA+ucnkVUtjbRwQSxzsZWYCaORMop3dmHtg4IHXg8Vr6lJBLZG3tbLTkZU3tNuz82OQnOeuBvbrycVTWKCELZ6XLbyrJ+8uS8W8h8EALn0B/MUkn0G7J6kheIXcUNu8rqZVkaHB/egZJXn2HGfXFbKa0pkRv7St1tUkO134kAJBMe/wDugHBGM8AdKwCptGkMce1xGTiXBl2nC5x/CoyP9rsMdag1a4RIrYRgFxFtMbIrAemM9OO/X8uXyXepfPZaGvq2opLdtd2strKYy2JCAwBJByuOTjHrWZc3M0MkkzzpOUHlxSEAfK2fnUdcdBmq6XirZRKsSmTaQSyYAXGMjt649cZqlp8seiW5lL3LxjerMoQuAQOCpOChHH157U5w5VoOEubcx/7TuZo5LX7fJBGfmIQZ3Adf/rdqr6bqcX26SSaQhDFt3MCSAD/hn2qSXRbuSyGq2E2+Bx++MXBgZjja56Ln3wDnHasnSbgWuowybYpDyoSVco2eAGHcdMjvWGp0QfK7o7Sx1eGPTruXz1ZBGxa3X5iSxUbxkbVJBK5HoDjjNU3vrU30U91BNHaXakbQwOxAcAI3U45GW571reHbK1vrqyaaSJ0lgJvGlhPlIOflIH3UBCc8ds4rn59GFze/2at6BMhYofK2xhc5yx6gYyfbcAcU1Fo1nVurE981l/ZlsybfOYAOqnLNg9WPQDsF7Aepqzod1LpsMlzBcMoiYTFFYAvjpnIIIye/uO9QWngvUIb4Ratm1gQB2KuCxTOPvchOATkg8D6VVto4HvZ0S4Chlcxq25jJg4UDAHr1wOlVHRWOaW9y7c2Ev9pXNzfjzJ/MjmuGMik4boNvUEnAIxn2pLux1G+hj2xLHFBtiYpHjygOMkdOuM+9Tf2RHZwXOpOxiZGhVYZOH8x1znb14OKmfXdQ07SprZp5Pssu5HiZgxzye/8AtDnHvT5dCebUwpdDm0yze4ZHmDMcgDgqAefp1NWdTjnt7RXvYGgmwMHcu508sEE4P3hnr+ByeKpyXMuuiOGMsBGM4LHJ/vcnv6Af41LIHuD86ylYbcRgyvygzkL6jrkD16UU4vcc5Iybi0/0gxqrytuIKjgADnrWhpzSRBtqyqV6RxMVUcd2/HmoHuZpLmRI0jU7sc53Men07U8JcSsiASSNk5XBP6Cq0RDba1LunXJmuWSaTLNjCjoAOvNaZeGIkxplvVjnNVdF09mlk87y1GASp+Vh/n9K0ZbXGdhBAOOOtdFO/LqctS3NoVvtX+wtFSfZ3/uv+dFVYm5c1OFLG4e3KwyMOPMViQfoQapRugOHt1k+hP8ALOKknlaZy7HJPUCmxRlzySFPbNZRv1NJW6F63ngTDLA+5TnfvII+mMVLNeQMiReU21XaVVL5wzAAnHvgdapzOkESonJH3jnvUSssaeZIMKe3cmqdkRqbE99a/a4bqC18sxpjLOXUnoPvZPAwPwFUrjV7q+kneHGSpkkcDgnIGSO/JrMk8y4KonVjxzgfUk9qvWlqljmae4Klhs2x5+df8DxU/FpEv1Lehaa9xE5ybaKVt0s8n35m7bfRevPf2rSubK3ukRY0WcMfLGFHGOn06dP5ViSauksiQvJ5UGSGlALEceg6+ntmo7HVZ1lWK2QMd3DNxj688DrQo20NVtck1nQzpcRaWdpIi4ACjlD/AJBH4VzSLILxohHuknU+XtXcGBznGe+B25Hauk1y6a9l8qLc4VyHOSdz5ycAdAD3+tYepWY8gt5QTY43Sh+VOeAh9T6UTi+W4qclc2vCOnpJdpHdah9iiA8wphF5POSW4yBz0PBOK6TUPBMmi7dRs5he2/mieRfJDudy4bcw5aP1CkdeOa860+ZYrtUtYYxIrloluJckYB5Pv34/Kulvr6/bQpS1x515ezodouz8oHJ2xggKDjknPQcVhZvVG90t2Utbtr6DWLjTdFyqIMzLC3lorEAMCSeVzjg9CSPc6Wo6Mngvy5Yrhbi+e18uVJdpUOwO9cDgDAxjOeOvNYlp9st4G+1FlQSMzhcNJMnbJ6HB/PFZupXf2i6QIJJbKI79gGxicDPXn9elPlaV2HMmTahf3F3bwuZHae4cCZd7bXPG3JP4fzqJ7S4tJF/eRsXXfIAD8pJ4Hvxg49CK6xxBLo9tJDJA0CQB4RHCUMrsRmLABPHr05HqTXPOTt8kL8m0qpYfdJbJ6fU01ETZ02l21nqOtXOr6nBejSXhaK2YuN0rAfMzYOeoLY689wK5wr9tFzcXN3HDb/N9nimUorkD5lVwMZGBnPJyKrm/nRZLdD5cB+9HDwM5Bzzk5rtfDdzdNpck/h7TIVFqy77m8kAO08nPIDbT0yQTSa5dQXvaHJwWtraab/aAmV5cN8iQjMWcYwWOcejDkc+1VluGlM6zmSF7rDERcHC/d3Z7e341o+I4Wt7ySDZN5fmM8ZkjMZIJyfl6Dn68VQiuH+2W8t4PtapjdHK5+ZfQkc1cdrkPcmKxQ+Wr3EMp2qX3L8gyTnBHI+vfJqza6hFD5wtsPkAK4GGX8as6ppXh+C/EdrqLeQ1sZC2zeRLjITIPT37YrDsoSm9ufRauLXRGc13ZoTXrzfwRr7gUxZJWGMkimou48gn6VZCxRj594x2WtEYsi/eep/OipPNt/ST86KdhXJYS07AZIAPYcVYKiNSR8zMODntTYnCRNsJw3XnG761GxeRi7AIH6DpUWSKvcfCqSifzZki2RFowyFt7ZGF46cEnPtUepWySXrpBM81shGyRk2luOflzxzTQZY3VRGwLDcGK43D1Ge1I7Ss7MTjPf0pKNxt26FyG3ghihlugZVdsBSuFXnkkZycdccZqpqs008okUTLCT8nmYBY9zgf59zTHhnvdqxebNtHLseB+BNOjsjbqzMYy3sVOPyqmmtik0UWjJX5zye1aOiWsCTmeR9yxDdgg7Se2T9ccD1pqWMLAzXLMY8/dDcMfSp5J4541jXfHaiTO1MIB75561cY2REpXGXV2I3ZchQxOdowfpUBgVsxr/H95evH+e9QyzpEzJHlht2hiB1z1wRUSSKp3AlmI5yaUlfQqLsirLFB4f1J1kkJZgQQuC0YPTP8AkVo201yJhIHXcVzl8AIo7msq8tTqWp7sRhXI8w88DjJAHfFbX2mHT42McMcsuNqySjO0dsA8ZrOjFq6ZdaSaVtylPKzs0YaOTdwEZcIKs21tAhUFGlcHePmxGCOhx3xUEQkJLFN0snXPUD+lXUcqoTzA0pyEReeSOcVtyK+pk59ihHLNDcsY3cbCfLAbAUHrgds5P603aHiJXlFPQHjPfFNNvIxURq8owSQgyeBk/hjvU0D+WwxgD+HGMVm466Fp6alTfCHO6RBux94n88itPQfEzaTP5DWdvOkzAyeZGsm3BB34yCSOw+tZt9FHNJuZB5mc5YH+RqOO32SCQRxlSfmURcMPQ85x+NZTi5bmsJJG3r+u3+v3KvdNGIUJ8kRpsymTjPJx34+tZHlyByQQ4ClUOM/Xt1/lTjYCaR5TbOS53EeYMDnoFHGPbNEodmJdQhPOSSTj+tOEGhSmmS29nJOctHhQef8A69aElo1ogM5cZGVXb1+lQkRNeo9hDLFFgFRI2cEDrn6+1a+p6tfayYv7Rn80xfdJxxnr/Kr1uZSsZMk+RhEOO/b+VKkLuwJUHIzzz+QqRo/s+Hfc6+ic498Vn3mqyRqptw8YOeXj24/XNEpKO5MYuWxofZ2/uf8AjlFYX9rXX/PcUVn7ZdjT2LN49QO2KjuSfM6/w0UVp3MzY152YaWGYnFhCBk/Ws4/6v8AE0UVVLYc9yGZ2+yMNxx6ZqKEDymOOaKKb3CJcYD+w7tsDd+7Ge+N1RRj/QE+tFFWiJGfNzIfrTB940UUikSWIH9rdP8Al1b/ANDFPvwDeIMcZHFFFEdmOW6LcRItbhgcMSoJHXGagT/XRHvtooq5Ga3I7piltlCVOWHHHB61FGoxjAxgHFFFZ9TXoNk5bB6DtUjkrCgU4AXt9aKKTGiDc3lR/MeZGzz14q3ane53/Ng4GecCiihCZKv3wO1DEkPyeKKKJbmZah+657hRzWZqABWHIzmTvRRXJW+JnTS+Ed5af3F/KiiiszQ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EAYABgAAD/2wBDAAoHBwkHBgoJCAkLCwoMDxkQDw4ODx4WFxIZJCAmJSMgIyIoLTkwKCo2KyIjMkQyNjs9QEBAJjBGS0U+Sjk/QD3/2wBDAQsLCw8NDx0QEB09KSMpPT09PT09PT09PT09PT09PT09PT09PT09PT09PT09PT09PT09PT09PT09PT09PT09PT3/wAARCACyAM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y27pQF55q6lkuPmY/wDAV/rUq6bIyb0G7noO1dpwPYpKozyatpKIx8rcircOjSOmZHSP2JyaZJpTqSFdTjvTRLIGu2cYZjTPNjbopB9S1S/YWH3sU5bUD72KtJskatywt2iwChYN070gOTV2K1t2GCzb/QYxirh0+C2gWV8vuP3VIGPqT0qkhNmbCvXNWlmES/KATU4u7GH76ptA6K5Y/nUE2p2Z3GG2Ykf32x+lVewtxiPJNJ5a9X4xTntLiLPmywxqDx5koX8gOaryX85TahWNSclUGM/1NVjuJy2cmsXO2xpyXLhVWGGvoD/uqzD+VCxWkYDSXbPzysceD+ZqoFweWpG+X6U+dsORI0JZ7EHbHbSsD03yAn9BVQyQ7v8Aj2wM9nqJZGCgL0HTnpVm9msBp9kbJbhbwZFz5pBQkdCv1qOaSY1FEbSxY+VWX2JqJnLfdAqPzAVIK8nGDTkBq1N9SXFdCe0uJbaUSJ8rDoaHleZz5j5PqadHcvGMZyPQjNP+2qy4aCHPqq4pKEWx8zRXK8/LzT1yvXrUjTxsoxGARnnuaiaUHotaJJLchu/QeJ9voaf9ohPVSp9RVNmwelJvX+Kk6jWw1FMu+dD6miqW9KKn20uw/Zo1Vu4QO4P0FK1yjYAVj75xUFzFBbwh/MLOezDbj8OtZxm5OF61mp3LcbGvLdrbvtcFuARzVaXVMjCqAPc5rPclm+6F9hRsY9uaq5JO14zd+Kj8wt9acls5xkAZ9auw2DAAtgex6/l1q0myWyCPeFyTj6GlckjOS3uateSqjBO4DqM8D6np+tVri7RBiMp9V5/U/wBBVvQlakDRuT6D3pRalTls898YH61CZi2fmwD/AJ61qaLZLq15HC8IEIYeZMp27Rn36mspTS1NIxbdkLYaZNfsRb7fkIDEDdg+nYZ9q3rXwtDGAZgZGx95n6/gOK2LNLNbaFNPjMccg+SMDkEk9fU+prSks7lUVpIZQCNzFVyVWud1b7HVGhbcxF0W3SLzGhjCBtvPAB/+vSpZ2u9kS2t/TAWrZkXdIjEu23IBAU5+p4rFvNQksPIlPmNubYAx4TPQkgVk6z2N1Rja5cvNIEUJla1QgjgDAz61l3Gm2JiBkgGCcbl+Uqe3HpWZ4g+IF1ctbWdl5YWJS0x3spY/3ScAjGM8e3PaszT9XudRuJLiFcjOTE7BmxjpkYyOPSqjNvVkSpx2Ro3WiugLw/PGPf8ArVP7NKp/1UuPUITXQQXZMKmNFVgvKN8pWmTzNNFvt3eOYdQnb+laxkupjKk90Yi2srqQIZic8ZQipE02U8KMEevFQz6tqcbsjTzZU4+9ipLTWpEEovluJlaMiMiXbtb1PByM9vatrxRz8ruWIdB1W4yYNOuZVH8aLx+dR3Ol31gC11aTQjHV0wK6fwT4ruEQWUktjEiEMZbqRgWBJJCgeg9cfrXXpr1prWmNJDbPd5j3PbhQxUZI57Z46elc8ptM3jTVtzx5k3gbQSW6e9V2VskHNd8fFVnpUqvYQRqXDRrAqkeVHu3demSS3A6Cud1S5bVZlkWC2gQfKI7eIIqj145znrmrhzEzUUYWDRV/7H7iitPe7GWhbEgS2cRwrg9Ttz+tVv7LeUhyVTI3MAucCk2BsCSUjA4q2qyLABtCpt+XB6io5bDYyKO3t02oise7OMk/4U0x+Y3t9cY/CqryFRxnPrSK8sowmRW0YpENmiotrdd0jov8z/Wq1xq6lfLto8L3bb1/CqptSWzLIPoDmnGPjEakDt6/lVNiSIJJZJCS7EgjGG5x9PSojg9qtGzcNiQbT/tnFKIIoz80mT6KMCo3KKyQyMwEUbO7cKoxlj2A96663sprXw9JGg+zTrjYJYSd24jLZHfIxnsKwLeaBZ4owj8uq5RN2OeuD976V2/9stcaUftUCoqyHYdwJ2Z4ORnBI57Y7VzYh8uh1YaKeoRSpo+l+Y3lxtgeWykkqnr+J9OQOarRa4qaqo+1eVapKGkRSTuxkFc8bgD065Feca14ymvdVnkNrEsLHaseSdqjoB/+rvWU/iK5S2MMSooP3icscdgM9AKwSujpvZnr91cRLOl2Jo3idd4dQTlfcA59/aue1q8M4jRptySAMrquAc8gY7deveuDt9dvDCsK7Rj7rBcMOeSD7jgjofStrStQ8y5ia9iaQsqqkargycDAx7gZ9zS5WtR83QuJotrrG2O63CQDarodp6Y6dO1a+iaA1uJozDHLBCi7pYW2MxJ9Pvcd/wBKuf2Wpt7a8VwDICDhePYNzwf60y2nVzJGs6GT5lwgUO5xwrbsDPbP0pOTsNJXKGtRG3visMvmRBNwMbFggPYknn6j1rFudYltbfMUmGJwB6fT2q5dPLNbiLzjFdI+IoZQV3IwycH1B6gE9fSuOu5WjvG3nDIx3D371cdiZPU6067Hc6JEtybS3vri4I84wLLJFGMbnb9do6k1JG9vf3sVpcyR2UUcWzzWjzyoJG4KeGbvjgE47VS0WS0uNRtr2+RndBizt3AKSODzuwASAeevcDtVnUpIr28M8NtHCrjJiiGwIfQe1aw1ZhVsiorHcArrtPQEdK0NN1++0iRzaTFNww2OhHTmqllFbpeRG73SWwcGVVPO3PIFSayLE6jO+lxstozZijYY2r2HWtd3Yw21Jl1C3nXbLaru/vKxH6HithJYNY1CN5LuCziSLYqR2qrtwemBweO5561yHBwXVuvJFa1hZ2skaSzakkO4uoEmeCBkFiB8oPA7nv0qtBI6j+zdM/6Cr/8AfoUVz3kW3/QUs/8Avt/8KKOYOUkNrBCymYbnI+71A+tJPMZCOnAwAOgFRASMuWJPvUkUQkz1GOp7CnGFtzNvsRoitxtLN6dql2ucgAk9gOlTJsjQknCD8zUL3TeQzR4VVPyrj71W5JCSbGvHHBkysGb+6hxj8ajfUBtIjJRR0Eff6nrVS5vprx8uAAo6AcUyO3Y8lgPpzUOVxpA0xY/KSKaAQw3Ddz09TVqK2IyzeWFH8RrU050sLsNFi51CVWjSERbyAwOfl6Zx+lDvYatcljg0uXTPISwYXDureeZ/uAD5lyByM84Xp3IrctYreTTb+OK3hKb0jAGI2OORlzluccnsOw4rFsLs2urGC4s2nu12yeWE3MgxtVSBkc7hgdjgnoa1L6EjSG1KaFYFclGijBVUQHLADGV3nCnrgdOprmqJbHVSb3PO/ENitxqE1zEkZEjb28tdq5IzgDPTnFcyUw4B7132uS5t55PKQ7JH5Xjdgc/qCa5S/jhWRTht7kkswGBzwAKh6Gy1GW0QddqcYGQc9cdRXSaekd3pT2yqHkKfLHImVyrHO3vkjBIBGCOOtc1bAw3CDPc8HvWgt69uVmiP3W37SerLknntkKKYjrF1iJoIY7gSbTEphuIh5gI6DHIO4YI4Iz2w3BoaneyDTx55W5iJGLiFgWCHoVcDBGf7wz2IU9cgS+a7RQsEW4ZmiAxiObG4ADptkUgEdM/Spbe+KWpncx+XLzNFjcoYj72O6OOoHIIyKnQepHqd9JHmeDabYqNwjUBQ3YshyFJ/I9jWFPcx3ERDWsSSZGJIiVB+q9PyxWpqEjwwR3Vqu6FMxlm+Yxbv+WcnZgeoOMMPcHFCZYntVkgUKrtlo8/6sjsPUc5H5dqpARRXc0dzDPGQJLcq0XHAKncP1rtb6aK7u55baLylLZMXTYTyRj0549sVxLAKhYfhW1oAaVJgJwXXnY7deBjn6A/lVwST1MqiutC62Q3vTCWHAzUjMS2W60x5CvqB610Wscggc/xc/hSiRV/v59jRsdhwxPtTSGHBFMY/zR/ek/Oio8H0NFKwG7GFxu4I9TRJIEHTn070luBIThz8vHI6Uy6iXyvMdiTnAC9D70ufWwuUjWSS4Ys4AjTgKD0qKUB5D5gDHgKucU+Aphv4SwwatwBo3yrbGbIxn5mzx+FJq7GnZFP7N5jBRtQAcDoKuC2trSEBw0jn+H/H0+lDkQfKW3Sr6YCIP6mq7bZFw+cnrk9aptRJWo2S72TDzCMpyoTGFPbio/tN0IPK+0uInDqfKIUsrEFtx6nOB1pslvAqjMZ98UxYACcJmNWyexIz/hUN33K22N3TtYa1xa6TEmnxSZ8zyMjOOp3HJzjjNWbvxdqN9pskEixrGzx+W23GY1JJ9jnGM98U7RrL+yw+uXENxBZyblsnQxyFGJI5BIJOMjOPXjpXOaney3XnJceaZUlIUFiTjH3FHQAZP4ms5JNaI6IN31F8QXdtEPLfb5MsBwyYzux1/VhXG390ZpkcEE7Rn69/z6/jWhfzT3EeG4jBzhcDIwAB9OM/UmshowSazcbG6Y5bzEodlGR2HAzU1u0t4FiRHkKb3IGPSqRTnHalAK8qSDjqKkZoRSPDbxkZE21Sns8b8f8Ajppks5W+uRG2FJZ0J7ENuH9R+NUPmGME8U4knrQIurdBISqKpVwVZD0K9cevBwQaaNgAwwfI5/wqvGNp3VYMDIC+SVBq4oTYsuBGB14FbXhC5jiv5opYI5kl2Aq/HO7bwf8AgR/L2rBLdqltHMVwjqxVlYMCPUHIq2roSdjpWimRF81Y9w4LI+Q3v+NAAIwwqrpsp1G9lAYGYnLA/wAeW4wMcnJ/WrskbwuyOrK4JBDDBB7itYyujlqRsyMv5G0SvtRz8h9alIQjILfU1Glu00gjZiFcjnbu2n1xRknjaw2nHzdT71ZnYdtX1NFN5ooEXo5RAjfMzOTk54FMk3yAHgA8gA1IkUc3MjeWB12jP5CpRC5jDR7lhJKhhjkjqKUYWG5EFukSsWnkZQBwFGT+tWGuvKAEWVOOpxn3qCbbF8qohP8AeOSRSRxsyA4ZlX+Lbwab8gFMny/KPlzn1pWbK5yQw/hIqN3Jf+QxQG3KVxsI/Ks2tSkKWHHBwetPWISRvKdmEIUqWO7BBOfoMfrU0dvmPLuqJjJJOf0oeQbAtvvPHfHNUo9yW+xftWWw8hpYliCRfao3kiB8w4yi8/wt6fWuMnlla8aa+LbCxAVeMDrgD09q7K3kmvpAdTmkvNoC4dyQMcgenf8AKtVfD+i6vZv5mmxWlzgrG0TszO3oR0zwen61lPRanVSXY821bUor+djawxwwEfdIG4nAGfb6CsdwFbg/L3rofEXh5tFcBoZI1dioL98f5Nc8+WBXj+lLoWI6DGRyKhNTYZRtIPA9KibAPNS0hoQCjFKMOcBgPeg4XjcCTS5R3Ezj8KladpQN3UDH1qPGaULycEDFNaCHqM59a2dK8OT31qtzuwjsQoVcnj/PFZltDLcyJDEMvIwRcDPJNe1x+GI9I0do4HC3kTAICcbl2jge5x06mnKXKgirnlj6df8AhzWYnkV47mHJcLkEDkHB9Oeo9a057k3c7TPuZ25LMck11OtSR6xZRxXMxFxbRMyO/OR3Ue3A/KuORgiKDnoORWlLVamFfcsRNjLAHIB+bP3e2f8APrSEepPHHIqIvjYyDBDAAj070ruXcnGAe1bJ3Ododgf3j+VFMopgdBqKw5hFpaiyiVdrefKHdznrx/Kqcjq0YVpFQDoFBJP+FR+afIxFGWyfmc84/H/61VnU9X4P0qb2Ha49pF3Dam5QMcjFakemzXGjPqMb25VDtaMN86jOMn6n6+tZKSsQ6cbcbgB7Ve066gtSHurUXCkFQhfG05Hzcc9Mjr3qG3YpJdSoY2Ib5eF6EDmp0eBIdxyZeoDDgVc1C9sJbxnsYzbwnG2KUB9nHPJrR0uezjRoJnSF2kTzJJ41YAAHOFPPXnB49aeyuFruxj/6z77nao5ZB/SkDw7Nkb7M53O3B/IdK62+8N2s8qSTXTW7XDGU7iNx3Djj9Tx0/CufvPDbHJhuUeFVALElWZu4UdeoOM9uaHUQKm7i6PE2owuyxzyDLBCvI4Pc4HGc/l1rsvDen+QjiZk85yCuFAMZB4IOecenvVbwxYGPSobqTdCdzoioOSqngZ9Per80TQTNcXEZlt4yW2+YGL9+n9Oa5Jycmd0I8qOe+J6zDwpI2oKhkS4QwSBj1OcqD0wVyccfjXjEWZZAvbtX0LqVxZ+JdF1LSb63WxkaJtolwPLYDKNj16HjsTXhl1o39nSxJ5oe7dS+E+6v41cLtEysijM3zkFiSODmqbck1oXMUtoBbSwqVY53gcn8aqTQ7GwvT1pyQRZB82Kk4ChsH609YTjkj2p4jkkQBjhR+lSkNsi8zIxjP0qWIAN3J9Kkjs1CktkknoKnSCPavlj3ORk1ai+pLkjrfAUVt/akt3cLDthgxCsp25kbuvuAD+ddbPqTBJIhJy54B5Uj39x61zPhPSTqJt4nXEc7YDcjntn0/GtW60/7NGY43JTzMKGPGTwAKUuVysXG6jcy5riSO3vA+VzkxAj77hhlQT35/n61j2N8l3FmUEOW6Dj8qvu1w980NwySKBtBB+ZPQn0rNjtBHM6RneQ5xtU/Nxj/ABrWL5TmqLmLB89JotsLMrv94LkYxU3lrkHGDRDdy7JI41+TIAPsOOKWMMT8wNbx2uc0tw2iipfLHvRVC0IYriUFjGSgPUA8GnmOSb7pyanitdmdw+YVYhiO45XjtWfJ1K5inHbtG2WIyOgqxbWImJJyF/iI7Crsdr8/zAAjpnnmpLq+/s+K2lWGLzUidY2MA2yMH+8c9cDI781MvdHHUdcT6fHo8y2sAWVXChmGC0RGC4yMnDZGQax2165t7maeK1hPmiQsSuTlk2E5/X6k0alqmua/ahrwtLaRu0gVEASPG1D06DJUY9/eoBpqPGqpIwcnDEjgdOnrWN2zXbYSbVtS1CSNpb24ebBQMz8KpHTPpwKv6dq0Wno5uzvmd/3lwrb3CgYwM9ieppNL0GV590jlHV9pDRHAXHBLdASR09s10jeFtOmvUaK6uYpgdhcIGXcx+U4weM4GcYpFwTbuyzpF5p9zG0EU0txgfNKiGNB6KoPPHc9M1sW8QZh5V15RUcl5AvY+vFY8dnNpGpm0Y4lmJaRyoGcD2981Q1u9trYRpJHvDNtMrKZPMPXCqDyen0zUctze4/UoLclp4glyhL75Ebls/px0rLfRdO1Xz0g+0xXAXKSHa8ca8nDdDjJxxjqTzRFeyR4a6wocbRGNiRwegwBjg4yeTWSurXMeqx2DLEkc8ZjlkkYtgjneeck8fkeKpLlsmL4rtGP4gtLmykVLq3eNtiyIxXG5WHB9+x/nzWC/Jyy8gZr0jX9Q0vVdLt3NvPK1vbvaqZW2hZOQg45+XG7HckA8GvPrq3nhnYXP3gASFwevTOOlNyuN03FXZCoDrkjFWVCBkGOD2qaDSZpLCW4keKLbtKRu2Hcd9o747+lVArtOsPmIjOwGXPHPFOLRLTuSyxyKflG0gcH0rTgfy5hdWs7wSgfKFbDKSMHkeuT+FTwrpL+FLxbmRWv4hvi6pL5mQoQAAh0xliTgjoM1Ut7Atq8jvMiRR91fcAfQHvj1pe0S3Dkb2Ox8N6gscUtnc3EkM0rCZZmkICY5Zip4c4DY56nFJZavJfWsgkYKd+5mc4IU/wAXHf2rn4b2O9nignvLgwwrttgcN5QzwPX8Kq3eqyRrMlm7AOpRtow2R161DS3Rd3sbIktLc3d0bsvNCDHHG64R4wDgk54fPGPSslC10qyRHCscbgcZHt+A6VmW9/O9o8RugGZhxIwCr/tH6eg71b0w3kUkqabcTTshy84yIwvY4Izn681UZa6mc1podFDa2oDeQ0arnO0yqCvpgGrKWkcbjzA5B5xtwf6is1NWvTGqMY5GxhmaFct9eKaLx4yMLEjH+7EK7U9Dga1Nny7b/nk36f4UVkfbrj+//wCOCinzMXKdA1lGqHcxyKPlMsVrbM89xJH5ojjB+Vff1z7ZqKO+tlmjknAumIKyQjcoU9iGB54zSpqkMKyN5txDOS2xlfgIRgjABOenJ6YrOUn0LjFdSw13FZWmoJPHE16rCGFGcnp1bjg88djxx3zh6nZSyW1vLLO852EEIDiIDovt69PwzWrqJtp9QiitbkXDwxYE0hMaxqo3ADJ5PJ6cmqmn6pdaWxWKxQqZTuTy8EsQARuPsefTOetYN8xtZLQs3SQ2ekx2qThLaTbLJtB3limdpHoGA+ucnkVUtjbRwQSxzsZWYCaORMop3dmHtg4IHXg8Vr6lJBLZG3tbLTkZU3tNuz82OQnOeuBvbrycVTWKCELZ6XLbyrJ+8uS8W8h8EALn0B/MUkn0G7J6kheIXcUNu8rqZVkaHB/egZJXn2HGfXFbKa0pkRv7St1tUkO134kAJBMe/wDugHBGM8AdKwCptGkMce1xGTiXBl2nC5x/CoyP9rsMdag1a4RIrYRgFxFtMbIrAemM9OO/X8uXyXepfPZaGvq2opLdtd2strKYy2JCAwBJByuOTjHrWZc3M0MkkzzpOUHlxSEAfK2fnUdcdBmq6XirZRKsSmTaQSyYAXGMjt649cZqlp8seiW5lL3LxjerMoQuAQOCpOChHH157U5w5VoOEubcx/7TuZo5LX7fJBGfmIQZ3Adf/rdqr6bqcX26SSaQhDFt3MCSAD/hn2qSXRbuSyGq2E2+Bx++MXBgZjja56Ln3wDnHasnSbgWuowybYpDyoSVco2eAGHcdMjvWGp0QfK7o7Sx1eGPTruXz1ZBGxa3X5iSxUbxkbVJBK5HoDjjNU3vrU30U91BNHaXakbQwOxAcAI3U45GW571reHbK1vrqyaaSJ0lgJvGlhPlIOflIH3UBCc8ds4rn59GFze/2at6BMhYofK2xhc5yx6gYyfbcAcU1Fo1nVurE981l/ZlsybfOYAOqnLNg9WPQDsF7Aepqzod1LpsMlzBcMoiYTFFYAvjpnIIIye/uO9QWngvUIb4Ratm1gQB2KuCxTOPvchOATkg8D6VVto4HvZ0S4Chlcxq25jJg4UDAHr1wOlVHRWOaW9y7c2Ev9pXNzfjzJ/MjmuGMik4boNvUEnAIxn2pLux1G+hj2xLHFBtiYpHjygOMkdOuM+9Tf2RHZwXOpOxiZGhVYZOH8x1znb14OKmfXdQ07SprZp5Pssu5HiZgxzye/8AtDnHvT5dCebUwpdDm0yze4ZHmDMcgDgqAefp1NWdTjnt7RXvYGgmwMHcu508sEE4P3hnr+ByeKpyXMuuiOGMsBGM4LHJ/vcnv6Af41LIHuD86ylYbcRgyvygzkL6jrkD16UU4vcc5Iybi0/0gxqrytuIKjgADnrWhpzSRBtqyqV6RxMVUcd2/HmoHuZpLmRI0jU7sc53Men07U8JcSsiASSNk5XBP6Cq0RDba1LunXJmuWSaTLNjCjoAOvNaZeGIkxplvVjnNVdF09mlk87y1GASp+Vh/n9K0ZbXGdhBAOOOtdFO/LqctS3NoVvtX+wtFSfZ3/uv+dFVYm5c1OFLG4e3KwyMOPMViQfoQapRugOHt1k+hP8ALOKknlaZy7HJPUCmxRlzySFPbNZRv1NJW6F63ngTDLA+5TnfvII+mMVLNeQMiReU21XaVVL5wzAAnHvgdapzOkESonJH3jnvUSssaeZIMKe3cmqdkRqbE99a/a4bqC18sxpjLOXUnoPvZPAwPwFUrjV7q+kneHGSpkkcDgnIGSO/JrMk8y4KonVjxzgfUk9qvWlqljmae4Klhs2x5+df8DxU/FpEv1Lehaa9xE5ybaKVt0s8n35m7bfRevPf2rSubK3ukRY0WcMfLGFHGOn06dP5ViSauksiQvJ5UGSGlALEceg6+ntmo7HVZ1lWK2QMd3DNxj688DrQo20NVtck1nQzpcRaWdpIi4ACjlD/AJBH4VzSLILxohHuknU+XtXcGBznGe+B25Hauk1y6a9l8qLc4VyHOSdz5ycAdAD3+tYepWY8gt5QTY43Sh+VOeAh9T6UTi+W4qclc2vCOnpJdpHdah9iiA8wphF5POSW4yBz0PBOK6TUPBMmi7dRs5he2/mieRfJDudy4bcw5aP1CkdeOa860+ZYrtUtYYxIrloluJckYB5Pv34/Kulvr6/bQpS1x515ezodouz8oHJ2xggKDjknPQcVhZvVG90t2Utbtr6DWLjTdFyqIMzLC3lorEAMCSeVzjg9CSPc6Wo6Mngvy5Yrhbi+e18uVJdpUOwO9cDgDAxjOeOvNYlp9st4G+1FlQSMzhcNJMnbJ6HB/PFZupXf2i6QIJJbKI79gGxicDPXn9elPlaV2HMmTahf3F3bwuZHae4cCZd7bXPG3JP4fzqJ7S4tJF/eRsXXfIAD8pJ4Hvxg49CK6xxBLo9tJDJA0CQB4RHCUMrsRmLABPHr05HqTXPOTt8kL8m0qpYfdJbJ6fU01ETZ02l21nqOtXOr6nBejSXhaK2YuN0rAfMzYOeoLY689wK5wr9tFzcXN3HDb/N9nimUorkD5lVwMZGBnPJyKrm/nRZLdD5cB+9HDwM5Bzzk5rtfDdzdNpck/h7TIVFqy77m8kAO08nPIDbT0yQTSa5dQXvaHJwWtraab/aAmV5cN8iQjMWcYwWOcejDkc+1VluGlM6zmSF7rDERcHC/d3Z7e341o+I4Wt7ySDZN5fmM8ZkjMZIJyfl6Dn68VQiuH+2W8t4PtapjdHK5+ZfQkc1cdrkPcmKxQ+Wr3EMp2qX3L8gyTnBHI+vfJqza6hFD5wtsPkAK4GGX8as6ppXh+C/EdrqLeQ1sZC2zeRLjITIPT37YrDsoSm9ufRauLXRGc13ZoTXrzfwRr7gUxZJWGMkimou48gn6VZCxRj594x2WtEYsi/eep/OipPNt/ST86KdhXJYS07AZIAPYcVYKiNSR8zMODntTYnCRNsJw3XnG761GxeRi7AIH6DpUWSKvcfCqSifzZki2RFowyFt7ZGF46cEnPtUepWySXrpBM81shGyRk2luOflzxzTQZY3VRGwLDcGK43D1Ge1I7Ss7MTjPf0pKNxt26FyG3ghihlugZVdsBSuFXnkkZycdccZqpqs008okUTLCT8nmYBY9zgf59zTHhnvdqxebNtHLseB+BNOjsjbqzMYy3sVOPyqmmtik0UWjJX5zye1aOiWsCTmeR9yxDdgg7Se2T9ccD1pqWMLAzXLMY8/dDcMfSp5J4541jXfHaiTO1MIB75561cY2REpXGXV2I3ZchQxOdowfpUBgVsxr/H95evH+e9QyzpEzJHlht2hiB1z1wRUSSKp3AlmI5yaUlfQqLsirLFB4f1J1kkJZgQQuC0YPTP8AkVo201yJhIHXcVzl8AIo7msq8tTqWp7sRhXI8w88DjJAHfFbX2mHT42McMcsuNqySjO0dsA8ZrOjFq6ZdaSaVtylPKzs0YaOTdwEZcIKs21tAhUFGlcHePmxGCOhx3xUEQkJLFN0snXPUD+lXUcqoTzA0pyEReeSOcVtyK+pk59ihHLNDcsY3cbCfLAbAUHrgds5P603aHiJXlFPQHjPfFNNvIxURq8owSQgyeBk/hjvU0D+WwxgD+HGMVm466Fp6alTfCHO6RBux94n88itPQfEzaTP5DWdvOkzAyeZGsm3BB34yCSOw+tZt9FHNJuZB5mc5YH+RqOO32SCQRxlSfmURcMPQ85x+NZTi5bmsJJG3r+u3+v3KvdNGIUJ8kRpsymTjPJx34+tZHlyByQQ4ClUOM/Xt1/lTjYCaR5TbOS53EeYMDnoFHGPbNEodmJdQhPOSSTj+tOEGhSmmS29nJOctHhQef8A69aElo1ogM5cZGVXb1+lQkRNeo9hDLFFgFRI2cEDrn6+1a+p6tfayYv7Rn80xfdJxxnr/Kr1uZSsZMk+RhEOO/b+VKkLuwJUHIzzz+QqRo/s+Hfc6+ic498Vn3mqyRqptw8YOeXj24/XNEpKO5MYuWxofZ2/uf8AjlFYX9rXX/PcUVn7ZdjT2LN49QO2KjuSfM6/w0UVp3MzY152YaWGYnFhCBk/Ws4/6v8AE0UVVLYc9yGZ2+yMNxx6ZqKEDymOOaKKb3CJcYD+w7tsDd+7Ge+N1RRj/QE+tFFWiJGfNzIfrTB940UUikSWIH9rdP8Al1b/ANDFPvwDeIMcZHFFFEdmOW6LcRItbhgcMSoJHXGagT/XRHvtooq5Ga3I7piltlCVOWHHHB61FGoxjAxgHFFFZ9TXoNk5bB6DtUjkrCgU4AXt9aKKTGiDc3lR/MeZGzz14q3ane53/Ng4GecCiihCZKv3wO1DEkPyeKKKJbmZah+657hRzWZqABWHIzmTvRRXJW+JnTS+Ed5af3F/KiiiszQ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EAYABgAAD/2wBDAAoHBwkHBgoJCAkLCwoMDxkQDw4ODx4WFxIZJCAmJSMgIyIoLTkwKCo2KyIjMkQyNjs9QEBAJjBGS0U+Sjk/QD3/2wBDAQsLCw8NDx0QEB09KSMpPT09PT09PT09PT09PT09PT09PT09PT09PT09PT09PT09PT09PT09PT09PT09PT09PT3/wAARCACyAM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y27pQF55q6lkuPmY/wDAV/rUq6bIyb0G7noO1dpwPYpKozyatpKIx8rcircOjSOmZHSP2JyaZJpTqSFdTjvTRLIGu2cYZjTPNjbopB9S1S/YWH3sU5bUD72KtJskatywt2iwChYN070gOTV2K1t2GCzb/QYxirh0+C2gWV8vuP3VIGPqT0qkhNmbCvXNWlmES/KATU4u7GH76ptA6K5Y/nUE2p2Z3GG2Ykf32x+lVewtxiPJNJ5a9X4xTntLiLPmywxqDx5koX8gOaryX85TahWNSclUGM/1NVjuJy2cmsXO2xpyXLhVWGGvoD/uqzD+VCxWkYDSXbPzysceD+ZqoFweWpG+X6U+dsORI0JZ7EHbHbSsD03yAn9BVQyQ7v8Aj2wM9nqJZGCgL0HTnpVm9msBp9kbJbhbwZFz5pBQkdCv1qOaSY1FEbSxY+VWX2JqJnLfdAqPzAVIK8nGDTkBq1N9SXFdCe0uJbaUSJ8rDoaHleZz5j5PqadHcvGMZyPQjNP+2qy4aCHPqq4pKEWx8zRXK8/LzT1yvXrUjTxsoxGARnnuaiaUHotaJJLchu/QeJ9voaf9ohPVSp9RVNmwelJvX+Kk6jWw1FMu+dD6miqW9KKn20uw/Zo1Vu4QO4P0FK1yjYAVj75xUFzFBbwh/MLOezDbj8OtZxm5OF61mp3LcbGvLdrbvtcFuARzVaXVMjCqAPc5rPclm+6F9hRsY9uaq5JO14zd+Kj8wt9acls5xkAZ9auw2DAAtgex6/l1q0myWyCPeFyTj6GlckjOS3uateSqjBO4DqM8D6np+tVri7RBiMp9V5/U/wBBVvQlakDRuT6D3pRalTls898YH61CZi2fmwD/AJ61qaLZLq15HC8IEIYeZMp27Rn36mspTS1NIxbdkLYaZNfsRb7fkIDEDdg+nYZ9q3rXwtDGAZgZGx95n6/gOK2LNLNbaFNPjMccg+SMDkEk9fU+prSks7lUVpIZQCNzFVyVWud1b7HVGhbcxF0W3SLzGhjCBtvPAB/+vSpZ2u9kS2t/TAWrZkXdIjEu23IBAU5+p4rFvNQksPIlPmNubYAx4TPQkgVk6z2N1Rja5cvNIEUJla1QgjgDAz61l3Gm2JiBkgGCcbl+Uqe3HpWZ4g+IF1ctbWdl5YWJS0x3spY/3ScAjGM8e3PaszT9XudRuJLiFcjOTE7BmxjpkYyOPSqjNvVkSpx2Ro3WiugLw/PGPf8ArVP7NKp/1UuPUITXQQXZMKmNFVgvKN8pWmTzNNFvt3eOYdQnb+laxkupjKk90Yi2srqQIZic8ZQipE02U8KMEevFQz6tqcbsjTzZU4+9ipLTWpEEovluJlaMiMiXbtb1PByM9vatrxRz8ruWIdB1W4yYNOuZVH8aLx+dR3Ol31gC11aTQjHV0wK6fwT4ruEQWUktjEiEMZbqRgWBJJCgeg9cfrXXpr1prWmNJDbPd5j3PbhQxUZI57Z46elc8ptM3jTVtzx5k3gbQSW6e9V2VskHNd8fFVnpUqvYQRqXDRrAqkeVHu3demSS3A6Cud1S5bVZlkWC2gQfKI7eIIqj145znrmrhzEzUUYWDRV/7H7iitPe7GWhbEgS2cRwrg9Ttz+tVv7LeUhyVTI3MAucCk2BsCSUjA4q2qyLABtCpt+XB6io5bDYyKO3t02oise7OMk/4U0x+Y3t9cY/CqryFRxnPrSK8sowmRW0YpENmiotrdd0jov8z/Wq1xq6lfLto8L3bb1/CqptSWzLIPoDmnGPjEakDt6/lVNiSIJJZJCS7EgjGG5x9PSojg9qtGzcNiQbT/tnFKIIoz80mT6KMCo3KKyQyMwEUbO7cKoxlj2A96663sprXw9JGg+zTrjYJYSd24jLZHfIxnsKwLeaBZ4owj8uq5RN2OeuD976V2/9stcaUftUCoqyHYdwJ2Z4ORnBI57Y7VzYh8uh1YaKeoRSpo+l+Y3lxtgeWykkqnr+J9OQOarRa4qaqo+1eVapKGkRSTuxkFc8bgD065Feca14ymvdVnkNrEsLHaseSdqjoB/+rvWU/iK5S2MMSooP3icscdgM9AKwSujpvZnr91cRLOl2Jo3idd4dQTlfcA59/aue1q8M4jRptySAMrquAc8gY7deveuDt9dvDCsK7Rj7rBcMOeSD7jgjofStrStQ8y5ia9iaQsqqkargycDAx7gZ9zS5WtR83QuJotrrG2O63CQDarodp6Y6dO1a+iaA1uJozDHLBCi7pYW2MxJ9Pvcd/wBKuf2Wpt7a8VwDICDhePYNzwf60y2nVzJGs6GT5lwgUO5xwrbsDPbP0pOTsNJXKGtRG3visMvmRBNwMbFggPYknn6j1rFudYltbfMUmGJwB6fT2q5dPLNbiLzjFdI+IoZQV3IwycH1B6gE9fSuOu5WjvG3nDIx3D371cdiZPU6067Hc6JEtybS3vri4I84wLLJFGMbnb9do6k1JG9vf3sVpcyR2UUcWzzWjzyoJG4KeGbvjgE47VS0WS0uNRtr2+RndBizt3AKSODzuwASAeevcDtVnUpIr28M8NtHCrjJiiGwIfQe1aw1ZhVsiorHcArrtPQEdK0NN1++0iRzaTFNww2OhHTmqllFbpeRG73SWwcGVVPO3PIFSayLE6jO+lxstozZijYY2r2HWtd3Yw21Jl1C3nXbLaru/vKxH6HithJYNY1CN5LuCziSLYqR2qrtwemBweO5561yHBwXVuvJFa1hZ2skaSzakkO4uoEmeCBkFiB8oPA7nv0qtBI6j+zdM/6Cr/8AfoUVz3kW3/QUs/8Avt/8KKOYOUkNrBCymYbnI+71A+tJPMZCOnAwAOgFRASMuWJPvUkUQkz1GOp7CnGFtzNvsRoitxtLN6dql2ucgAk9gOlTJsjQknCD8zUL3TeQzR4VVPyrj71W5JCSbGvHHBkysGb+6hxj8ajfUBtIjJRR0Eff6nrVS5vprx8uAAo6AcUyO3Y8lgPpzUOVxpA0xY/KSKaAQw3Ddz09TVqK2IyzeWFH8RrU050sLsNFi51CVWjSERbyAwOfl6Zx+lDvYatcljg0uXTPISwYXDureeZ/uAD5lyByM84Xp3IrctYreTTb+OK3hKb0jAGI2OORlzluccnsOw4rFsLs2urGC4s2nu12yeWE3MgxtVSBkc7hgdjgnoa1L6EjSG1KaFYFclGijBVUQHLADGV3nCnrgdOprmqJbHVSb3PO/ENitxqE1zEkZEjb28tdq5IzgDPTnFcyUw4B7132uS5t55PKQ7JH5Xjdgc/qCa5S/jhWRTht7kkswGBzwAKh6Gy1GW0QddqcYGQc9cdRXSaekd3pT2yqHkKfLHImVyrHO3vkjBIBGCOOtc1bAw3CDPc8HvWgt69uVmiP3W37SerLknntkKKYjrF1iJoIY7gSbTEphuIh5gI6DHIO4YI4Iz2w3BoaneyDTx55W5iJGLiFgWCHoVcDBGf7wz2IU9cgS+a7RQsEW4ZmiAxiObG4ADptkUgEdM/Spbe+KWpncx+XLzNFjcoYj72O6OOoHIIyKnQepHqd9JHmeDabYqNwjUBQ3YshyFJ/I9jWFPcx3ERDWsSSZGJIiVB+q9PyxWpqEjwwR3Vqu6FMxlm+Yxbv+WcnZgeoOMMPcHFCZYntVkgUKrtlo8/6sjsPUc5H5dqpARRXc0dzDPGQJLcq0XHAKncP1rtb6aK7u55baLylLZMXTYTyRj0549sVxLAKhYfhW1oAaVJgJwXXnY7deBjn6A/lVwST1MqiutC62Q3vTCWHAzUjMS2W60x5CvqB610Wscggc/xc/hSiRV/v59jRsdhwxPtTSGHBFMY/zR/ek/Oio8H0NFKwG7GFxu4I9TRJIEHTn070luBIThz8vHI6Uy6iXyvMdiTnAC9D70ufWwuUjWSS4Ys4AjTgKD0qKUB5D5gDHgKucU+Aphv4SwwatwBo3yrbGbIxn5mzx+FJq7GnZFP7N5jBRtQAcDoKuC2trSEBw0jn+H/H0+lDkQfKW3Sr6YCIP6mq7bZFw+cnrk9aptRJWo2S72TDzCMpyoTGFPbio/tN0IPK+0uInDqfKIUsrEFtx6nOB1pslvAqjMZ98UxYACcJmNWyexIz/hUN33K22N3TtYa1xa6TEmnxSZ8zyMjOOp3HJzjjNWbvxdqN9pskEixrGzx+W23GY1JJ9jnGM98U7RrL+yw+uXENxBZyblsnQxyFGJI5BIJOMjOPXjpXOaney3XnJceaZUlIUFiTjH3FHQAZP4ms5JNaI6IN31F8QXdtEPLfb5MsBwyYzux1/VhXG390ZpkcEE7Rn69/z6/jWhfzT3EeG4jBzhcDIwAB9OM/UmshowSazcbG6Y5bzEodlGR2HAzU1u0t4FiRHkKb3IGPSqRTnHalAK8qSDjqKkZoRSPDbxkZE21Sns8b8f8Ajppks5W+uRG2FJZ0J7ENuH9R+NUPmGME8U4knrQIurdBISqKpVwVZD0K9cevBwQaaNgAwwfI5/wqvGNp3VYMDIC+SVBq4oTYsuBGB14FbXhC5jiv5opYI5kl2Aq/HO7bwf8AgR/L2rBLdqltHMVwjqxVlYMCPUHIq2roSdjpWimRF81Y9w4LI+Q3v+NAAIwwqrpsp1G9lAYGYnLA/wAeW4wMcnJ/WrskbwuyOrK4JBDDBB7itYyujlqRsyMv5G0SvtRz8h9alIQjILfU1Glu00gjZiFcjnbu2n1xRknjaw2nHzdT71ZnYdtX1NFN5ooEXo5RAjfMzOTk54FMk3yAHgA8gA1IkUc3MjeWB12jP5CpRC5jDR7lhJKhhjkjqKUYWG5EFukSsWnkZQBwFGT+tWGuvKAEWVOOpxn3qCbbF8qohP8AeOSRSRxsyA4ZlX+Lbwab8gFMny/KPlzn1pWbK5yQw/hIqN3Jf+QxQG3KVxsI/Ks2tSkKWHHBwetPWISRvKdmEIUqWO7BBOfoMfrU0dvmPLuqJjJJOf0oeQbAtvvPHfHNUo9yW+xftWWw8hpYliCRfao3kiB8w4yi8/wt6fWuMnlla8aa+LbCxAVeMDrgD09q7K3kmvpAdTmkvNoC4dyQMcgenf8AKtVfD+i6vZv5mmxWlzgrG0TszO3oR0zwen61lPRanVSXY821bUor+djawxwwEfdIG4nAGfb6CsdwFbg/L3rofEXh5tFcBoZI1dioL98f5Nc8+WBXj+lLoWI6DGRyKhNTYZRtIPA9KibAPNS0hoQCjFKMOcBgPeg4XjcCTS5R3Ezj8KladpQN3UDH1qPGaULycEDFNaCHqM59a2dK8OT31qtzuwjsQoVcnj/PFZltDLcyJDEMvIwRcDPJNe1x+GI9I0do4HC3kTAICcbl2jge5x06mnKXKgirnlj6df8AhzWYnkV47mHJcLkEDkHB9Oeo9a057k3c7TPuZ25LMck11OtSR6xZRxXMxFxbRMyO/OR3Ue3A/KuORgiKDnoORWlLVamFfcsRNjLAHIB+bP3e2f8APrSEepPHHIqIvjYyDBDAAj070ruXcnGAe1bJ3Ododgf3j+VFMopgdBqKw5hFpaiyiVdrefKHdznrx/Kqcjq0YVpFQDoFBJP+FR+afIxFGWyfmc84/H/61VnU9X4P0qb2Ha49pF3Dam5QMcjFakemzXGjPqMb25VDtaMN86jOMn6n6+tZKSsQ6cbcbgB7Ve066gtSHurUXCkFQhfG05Hzcc9Mjr3qG3YpJdSoY2Ib5eF6EDmp0eBIdxyZeoDDgVc1C9sJbxnsYzbwnG2KUB9nHPJrR0uezjRoJnSF2kTzJJ41YAAHOFPPXnB49aeyuFruxj/6z77nao5ZB/SkDw7Nkb7M53O3B/IdK62+8N2s8qSTXTW7XDGU7iNx3Djj9Tx0/CufvPDbHJhuUeFVALElWZu4UdeoOM9uaHUQKm7i6PE2owuyxzyDLBCvI4Pc4HGc/l1rsvDen+QjiZk85yCuFAMZB4IOecenvVbwxYGPSobqTdCdzoioOSqngZ9Per80TQTNcXEZlt4yW2+YGL9+n9Oa5Jycmd0I8qOe+J6zDwpI2oKhkS4QwSBj1OcqD0wVyccfjXjEWZZAvbtX0LqVxZ+JdF1LSb63WxkaJtolwPLYDKNj16HjsTXhl1o39nSxJ5oe7dS+E+6v41cLtEysijM3zkFiSODmqbck1oXMUtoBbSwqVY53gcn8aqTQ7GwvT1pyQRZB82Kk4ChsH609YTjkj2p4jkkQBjhR+lSkNsi8zIxjP0qWIAN3J9Kkjs1CktkknoKnSCPavlj3ORk1ai+pLkjrfAUVt/akt3cLDthgxCsp25kbuvuAD+ddbPqTBJIhJy54B5Uj39x61zPhPSTqJt4nXEc7YDcjntn0/GtW60/7NGY43JTzMKGPGTwAKUuVysXG6jcy5riSO3vA+VzkxAj77hhlQT35/n61j2N8l3FmUEOW6Dj8qvu1w980NwySKBtBB+ZPQn0rNjtBHM6RneQ5xtU/Nxj/ABrWL5TmqLmLB89JotsLMrv94LkYxU3lrkHGDRDdy7JI41+TIAPsOOKWMMT8wNbx2uc0tw2iipfLHvRVC0IYriUFjGSgPUA8GnmOSb7pyanitdmdw+YVYhiO45XjtWfJ1K5inHbtG2WIyOgqxbWImJJyF/iI7Crsdr8/zAAjpnnmpLq+/s+K2lWGLzUidY2MA2yMH+8c9cDI781MvdHHUdcT6fHo8y2sAWVXChmGC0RGC4yMnDZGQax2165t7maeK1hPmiQsSuTlk2E5/X6k0alqmua/ahrwtLaRu0gVEASPG1D06DJUY9/eoBpqPGqpIwcnDEjgdOnrWN2zXbYSbVtS1CSNpb24ebBQMz8KpHTPpwKv6dq0Wno5uzvmd/3lwrb3CgYwM9ieppNL0GV590jlHV9pDRHAXHBLdASR09s10jeFtOmvUaK6uYpgdhcIGXcx+U4weM4GcYpFwTbuyzpF5p9zG0EU0txgfNKiGNB6KoPPHc9M1sW8QZh5V15RUcl5AvY+vFY8dnNpGpm0Y4lmJaRyoGcD2981Q1u9trYRpJHvDNtMrKZPMPXCqDyen0zUctze4/UoLclp4glyhL75Ebls/px0rLfRdO1Xz0g+0xXAXKSHa8ca8nDdDjJxxjqTzRFeyR4a6wocbRGNiRwegwBjg4yeTWSurXMeqx2DLEkc8ZjlkkYtgjneeck8fkeKpLlsmL4rtGP4gtLmykVLq3eNtiyIxXG5WHB9+x/nzWC/Jyy8gZr0jX9Q0vVdLt3NvPK1vbvaqZW2hZOQg45+XG7HckA8GvPrq3nhnYXP3gASFwevTOOlNyuN03FXZCoDrkjFWVCBkGOD2qaDSZpLCW4keKLbtKRu2Hcd9o747+lVArtOsPmIjOwGXPHPFOLRLTuSyxyKflG0gcH0rTgfy5hdWs7wSgfKFbDKSMHkeuT+FTwrpL+FLxbmRWv4hvi6pL5mQoQAAh0xliTgjoM1Ut7Atq8jvMiRR91fcAfQHvj1pe0S3Dkb2Ox8N6gscUtnc3EkM0rCZZmkICY5Zip4c4DY56nFJZavJfWsgkYKd+5mc4IU/wAXHf2rn4b2O9nignvLgwwrttgcN5QzwPX8Kq3eqyRrMlm7AOpRtow2R161DS3Rd3sbIktLc3d0bsvNCDHHG64R4wDgk54fPGPSslC10qyRHCscbgcZHt+A6VmW9/O9o8RugGZhxIwCr/tH6eg71b0w3kUkqabcTTshy84yIwvY4Izn681UZa6mc1podFDa2oDeQ0arnO0yqCvpgGrKWkcbjzA5B5xtwf6is1NWvTGqMY5GxhmaFct9eKaLx4yMLEjH+7EK7U9Dga1Nny7b/nk36f4UVkfbrj+//wCOCinzMXKdA1lGqHcxyKPlMsVrbM89xJH5ojjB+Vff1z7ZqKO+tlmjknAumIKyQjcoU9iGB54zSpqkMKyN5txDOS2xlfgIRgjABOenJ6YrOUn0LjFdSw13FZWmoJPHE16rCGFGcnp1bjg88djxx3zh6nZSyW1vLLO852EEIDiIDovt69PwzWrqJtp9QiitbkXDwxYE0hMaxqo3ADJ5PJ6cmqmn6pdaWxWKxQqZTuTy8EsQARuPsefTOetYN8xtZLQs3SQ2ekx2qThLaTbLJtB3limdpHoGA+ucnkVUtjbRwQSxzsZWYCaORMop3dmHtg4IHXg8Vr6lJBLZG3tbLTkZU3tNuz82OQnOeuBvbrycVTWKCELZ6XLbyrJ+8uS8W8h8EALn0B/MUkn0G7J6kheIXcUNu8rqZVkaHB/egZJXn2HGfXFbKa0pkRv7St1tUkO134kAJBMe/wDugHBGM8AdKwCptGkMce1xGTiXBl2nC5x/CoyP9rsMdag1a4RIrYRgFxFtMbIrAemM9OO/X8uXyXepfPZaGvq2opLdtd2strKYy2JCAwBJByuOTjHrWZc3M0MkkzzpOUHlxSEAfK2fnUdcdBmq6XirZRKsSmTaQSyYAXGMjt649cZqlp8seiW5lL3LxjerMoQuAQOCpOChHH157U5w5VoOEubcx/7TuZo5LX7fJBGfmIQZ3Adf/rdqr6bqcX26SSaQhDFt3MCSAD/hn2qSXRbuSyGq2E2+Bx++MXBgZjja56Ln3wDnHasnSbgWuowybYpDyoSVco2eAGHcdMjvWGp0QfK7o7Sx1eGPTruXz1ZBGxa3X5iSxUbxkbVJBK5HoDjjNU3vrU30U91BNHaXakbQwOxAcAI3U45GW571reHbK1vrqyaaSJ0lgJvGlhPlIOflIH3UBCc8ds4rn59GFze/2at6BMhYofK2xhc5yx6gYyfbcAcU1Fo1nVurE981l/ZlsybfOYAOqnLNg9WPQDsF7Aepqzod1LpsMlzBcMoiYTFFYAvjpnIIIye/uO9QWngvUIb4Ratm1gQB2KuCxTOPvchOATkg8D6VVto4HvZ0S4Chlcxq25jJg4UDAHr1wOlVHRWOaW9y7c2Ev9pXNzfjzJ/MjmuGMik4boNvUEnAIxn2pLux1G+hj2xLHFBtiYpHjygOMkdOuM+9Tf2RHZwXOpOxiZGhVYZOH8x1znb14OKmfXdQ07SprZp5Pssu5HiZgxzye/8AtDnHvT5dCebUwpdDm0yze4ZHmDMcgDgqAefp1NWdTjnt7RXvYGgmwMHcu508sEE4P3hnr+ByeKpyXMuuiOGMsBGM4LHJ/vcnv6Af41LIHuD86ylYbcRgyvygzkL6jrkD16UU4vcc5Iybi0/0gxqrytuIKjgADnrWhpzSRBtqyqV6RxMVUcd2/HmoHuZpLmRI0jU7sc53Men07U8JcSsiASSNk5XBP6Cq0RDba1LunXJmuWSaTLNjCjoAOvNaZeGIkxplvVjnNVdF09mlk87y1GASp+Vh/n9K0ZbXGdhBAOOOtdFO/LqctS3NoVvtX+wtFSfZ3/uv+dFVYm5c1OFLG4e3KwyMOPMViQfoQapRugOHt1k+hP8ALOKknlaZy7HJPUCmxRlzySFPbNZRv1NJW6F63ngTDLA+5TnfvII+mMVLNeQMiReU21XaVVL5wzAAnHvgdapzOkESonJH3jnvUSssaeZIMKe3cmqdkRqbE99a/a4bqC18sxpjLOXUnoPvZPAwPwFUrjV7q+kneHGSpkkcDgnIGSO/JrMk8y4KonVjxzgfUk9qvWlqljmae4Klhs2x5+df8DxU/FpEv1Lehaa9xE5ybaKVt0s8n35m7bfRevPf2rSubK3ukRY0WcMfLGFHGOn06dP5ViSauksiQvJ5UGSGlALEceg6+ntmo7HVZ1lWK2QMd3DNxj688DrQo20NVtck1nQzpcRaWdpIi4ACjlD/AJBH4VzSLILxohHuknU+XtXcGBznGe+B25Hauk1y6a9l8qLc4VyHOSdz5ycAdAD3+tYepWY8gt5QTY43Sh+VOeAh9T6UTi+W4qclc2vCOnpJdpHdah9iiA8wphF5POSW4yBz0PBOK6TUPBMmi7dRs5he2/mieRfJDudy4bcw5aP1CkdeOa860+ZYrtUtYYxIrloluJckYB5Pv34/Kulvr6/bQpS1x515ezodouz8oHJ2xggKDjknPQcVhZvVG90t2Utbtr6DWLjTdFyqIMzLC3lorEAMCSeVzjg9CSPc6Wo6Mngvy5Yrhbi+e18uVJdpUOwO9cDgDAxjOeOvNYlp9st4G+1FlQSMzhcNJMnbJ6HB/PFZupXf2i6QIJJbKI79gGxicDPXn9elPlaV2HMmTahf3F3bwuZHae4cCZd7bXPG3JP4fzqJ7S4tJF/eRsXXfIAD8pJ4Hvxg49CK6xxBLo9tJDJA0CQB4RHCUMrsRmLABPHr05HqTXPOTt8kL8m0qpYfdJbJ6fU01ETZ02l21nqOtXOr6nBejSXhaK2YuN0rAfMzYOeoLY689wK5wr9tFzcXN3HDb/N9nimUorkD5lVwMZGBnPJyKrm/nRZLdD5cB+9HDwM5Bzzk5rtfDdzdNpck/h7TIVFqy77m8kAO08nPIDbT0yQTSa5dQXvaHJwWtraab/aAmV5cN8iQjMWcYwWOcejDkc+1VluGlM6zmSF7rDERcHC/d3Z7e341o+I4Wt7ySDZN5fmM8ZkjMZIJyfl6Dn68VQiuH+2W8t4PtapjdHK5+ZfQkc1cdrkPcmKxQ+Wr3EMp2qX3L8gyTnBHI+vfJqza6hFD5wtsPkAK4GGX8as6ppXh+C/EdrqLeQ1sZC2zeRLjITIPT37YrDsoSm9ufRauLXRGc13ZoTXrzfwRr7gUxZJWGMkimou48gn6VZCxRj594x2WtEYsi/eep/OipPNt/ST86KdhXJYS07AZIAPYcVYKiNSR8zMODntTYnCRNsJw3XnG761GxeRi7AIH6DpUWSKvcfCqSifzZki2RFowyFt7ZGF46cEnPtUepWySXrpBM81shGyRk2luOflzxzTQZY3VRGwLDcGK43D1Ge1I7Ss7MTjPf0pKNxt26FyG3ghihlugZVdsBSuFXnkkZycdccZqpqs008okUTLCT8nmYBY9zgf59zTHhnvdqxebNtHLseB+BNOjsjbqzMYy3sVOPyqmmtik0UWjJX5zye1aOiWsCTmeR9yxDdgg7Se2T9ccD1pqWMLAzXLMY8/dDcMfSp5J4541jXfHaiTO1MIB75561cY2REpXGXV2I3ZchQxOdowfpUBgVsxr/H95evH+e9QyzpEzJHlht2hiB1z1wRUSSKp3AlmI5yaUlfQqLsirLFB4f1J1kkJZgQQuC0YPTP8AkVo201yJhIHXcVzl8AIo7msq8tTqWp7sRhXI8w88DjJAHfFbX2mHT42McMcsuNqySjO0dsA8ZrOjFq6ZdaSaVtylPKzs0YaOTdwEZcIKs21tAhUFGlcHePmxGCOhx3xUEQkJLFN0snXPUD+lXUcqoTzA0pyEReeSOcVtyK+pk59ihHLNDcsY3cbCfLAbAUHrgds5P603aHiJXlFPQHjPfFNNvIxURq8owSQgyeBk/hjvU0D+WwxgD+HGMVm466Fp6alTfCHO6RBux94n88itPQfEzaTP5DWdvOkzAyeZGsm3BB34yCSOw+tZt9FHNJuZB5mc5YH+RqOO32SCQRxlSfmURcMPQ85x+NZTi5bmsJJG3r+u3+v3KvdNGIUJ8kRpsymTjPJx34+tZHlyByQQ4ClUOM/Xt1/lTjYCaR5TbOS53EeYMDnoFHGPbNEodmJdQhPOSSTj+tOEGhSmmS29nJOctHhQef8A69aElo1ogM5cZGVXb1+lQkRNeo9hDLFFgFRI2cEDrn6+1a+p6tfayYv7Rn80xfdJxxnr/Kr1uZSsZMk+RhEOO/b+VKkLuwJUHIzzz+QqRo/s+Hfc6+ic498Vn3mqyRqptw8YOeXj24/XNEpKO5MYuWxofZ2/uf8AjlFYX9rXX/PcUVn7ZdjT2LN49QO2KjuSfM6/w0UVp3MzY152YaWGYnFhCBk/Ws4/6v8AE0UVVLYc9yGZ2+yMNxx6ZqKEDymOOaKKb3CJcYD+w7tsDd+7Ge+N1RRj/QE+tFFWiJGfNzIfrTB940UUikSWIH9rdP8Al1b/ANDFPvwDeIMcZHFFFEdmOW6LcRItbhgcMSoJHXGagT/XRHvtooq5Ga3I7piltlCVOWHHHB61FGoxjAxgHFFFZ9TXoNk5bB6DtUjkrCgU4AXt9aKKTGiDc3lR/MeZGzz14q3ane53/Ng4GecCiihCZKv3wO1DEkPyeKKKJbmZah+657hRzWZqABWHIzmTvRRXJW+JnTS+Ed5af3F/KiiiszQ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data:image/jpeg;base64,/9j/4AAQSkZJRgABAQEAYABgAAD/2wBDAAoHBwkHBgoJCAkLCwoMDxkQDw4ODx4WFxIZJCAmJSMgIyIoLTkwKCo2KyIjMkQyNjs9QEBAJjBGS0U+Sjk/QD3/2wBDAQsLCw8NDx0QEB09KSMpPT09PT09PT09PT09PT09PT09PT09PT09PT09PT09PT09PT09PT09PT09PT09PT09PT3/wAARCACyAM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y27pQF55q6lkuPmY/wDAV/rUq6bIyb0G7noO1dpwPYpKozyatpKIx8rcircOjSOmZHSP2JyaZJpTqSFdTjvTRLIGu2cYZjTPNjbopB9S1S/YWH3sU5bUD72KtJskatywt2iwChYN070gOTV2K1t2GCzb/QYxirh0+C2gWV8vuP3VIGPqT0qkhNmbCvXNWlmES/KATU4u7GH76ptA6K5Y/nUE2p2Z3GG2Ykf32x+lVewtxiPJNJ5a9X4xTntLiLPmywxqDx5koX8gOaryX85TahWNSclUGM/1NVjuJy2cmsXO2xpyXLhVWGGvoD/uqzD+VCxWkYDSXbPzysceD+ZqoFweWpG+X6U+dsORI0JZ7EHbHbSsD03yAn9BVQyQ7v8Aj2wM9nqJZGCgL0HTnpVm9msBp9kbJbhbwZFz5pBQkdCv1qOaSY1FEbSxY+VWX2JqJnLfdAqPzAVIK8nGDTkBq1N9SXFdCe0uJbaUSJ8rDoaHleZz5j5PqadHcvGMZyPQjNP+2qy4aCHPqq4pKEWx8zRXK8/LzT1yvXrUjTxsoxGARnnuaiaUHotaJJLchu/QeJ9voaf9ohPVSp9RVNmwelJvX+Kk6jWw1FMu+dD6miqW9KKn20uw/Zo1Vu4QO4P0FK1yjYAVj75xUFzFBbwh/MLOezDbj8OtZxm5OF61mp3LcbGvLdrbvtcFuARzVaXVMjCqAPc5rPclm+6F9hRsY9uaq5JO14zd+Kj8wt9acls5xkAZ9auw2DAAtgex6/l1q0myWyCPeFyTj6GlckjOS3uateSqjBO4DqM8D6np+tVri7RBiMp9V5/U/wBBVvQlakDRuT6D3pRalTls898YH61CZi2fmwD/AJ61qaLZLq15HC8IEIYeZMp27Rn36mspTS1NIxbdkLYaZNfsRb7fkIDEDdg+nYZ9q3rXwtDGAZgZGx95n6/gOK2LNLNbaFNPjMccg+SMDkEk9fU+prSks7lUVpIZQCNzFVyVWud1b7HVGhbcxF0W3SLzGhjCBtvPAB/+vSpZ2u9kS2t/TAWrZkXdIjEu23IBAU5+p4rFvNQksPIlPmNubYAx4TPQkgVk6z2N1Rja5cvNIEUJla1QgjgDAz61l3Gm2JiBkgGCcbl+Uqe3HpWZ4g+IF1ctbWdl5YWJS0x3spY/3ScAjGM8e3PaszT9XudRuJLiFcjOTE7BmxjpkYyOPSqjNvVkSpx2Ro3WiugLw/PGPf8ArVP7NKp/1UuPUITXQQXZMKmNFVgvKN8pWmTzNNFvt3eOYdQnb+laxkupjKk90Yi2srqQIZic8ZQipE02U8KMEevFQz6tqcbsjTzZU4+9ipLTWpEEovluJlaMiMiXbtb1PByM9vatrxRz8ruWIdB1W4yYNOuZVH8aLx+dR3Ol31gC11aTQjHV0wK6fwT4ruEQWUktjEiEMZbqRgWBJJCgeg9cfrXXpr1prWmNJDbPd5j3PbhQxUZI57Z46elc8ptM3jTVtzx5k3gbQSW6e9V2VskHNd8fFVnpUqvYQRqXDRrAqkeVHu3demSS3A6Cud1S5bVZlkWC2gQfKI7eIIqj145znrmrhzEzUUYWDRV/7H7iitPe7GWhbEgS2cRwrg9Ttz+tVv7LeUhyVTI3MAucCk2BsCSUjA4q2qyLABtCpt+XB6io5bDYyKO3t02oise7OMk/4U0x+Y3t9cY/CqryFRxnPrSK8sowmRW0YpENmiotrdd0jov8z/Wq1xq6lfLto8L3bb1/CqptSWzLIPoDmnGPjEakDt6/lVNiSIJJZJCS7EgjGG5x9PSojg9qtGzcNiQbT/tnFKIIoz80mT6KMCo3KKyQyMwEUbO7cKoxlj2A96663sprXw9JGg+zTrjYJYSd24jLZHfIxnsKwLeaBZ4owj8uq5RN2OeuD976V2/9stcaUftUCoqyHYdwJ2Z4ORnBI57Y7VzYh8uh1YaKeoRSpo+l+Y3lxtgeWykkqnr+J9OQOarRa4qaqo+1eVapKGkRSTuxkFc8bgD065Feca14ymvdVnkNrEsLHaseSdqjoB/+rvWU/iK5S2MMSooP3icscdgM9AKwSujpvZnr91cRLOl2Jo3idd4dQTlfcA59/aue1q8M4jRptySAMrquAc8gY7deveuDt9dvDCsK7Rj7rBcMOeSD7jgjofStrStQ8y5ia9iaQsqqkargycDAx7gZ9zS5WtR83QuJotrrG2O63CQDarodp6Y6dO1a+iaA1uJozDHLBCi7pYW2MxJ9Pvcd/wBKuf2Wpt7a8VwDICDhePYNzwf60y2nVzJGs6GT5lwgUO5xwrbsDPbP0pOTsNJXKGtRG3visMvmRBNwMbFggPYknn6j1rFudYltbfMUmGJwB6fT2q5dPLNbiLzjFdI+IoZQV3IwycH1B6gE9fSuOu5WjvG3nDIx3D371cdiZPU6067Hc6JEtybS3vri4I84wLLJFGMbnb9do6k1JG9vf3sVpcyR2UUcWzzWjzyoJG4KeGbvjgE47VS0WS0uNRtr2+RndBizt3AKSODzuwASAeevcDtVnUpIr28M8NtHCrjJiiGwIfQe1aw1ZhVsiorHcArrtPQEdK0NN1++0iRzaTFNww2OhHTmqllFbpeRG73SWwcGVVPO3PIFSayLE6jO+lxstozZijYY2r2HWtd3Yw21Jl1C3nXbLaru/vKxH6HithJYNY1CN5LuCziSLYqR2qrtwemBweO5561yHBwXVuvJFa1hZ2skaSzakkO4uoEmeCBkFiB8oPA7nv0qtBI6j+zdM/6Cr/8AfoUVz3kW3/QUs/8Avt/8KKOYOUkNrBCymYbnI+71A+tJPMZCOnAwAOgFRASMuWJPvUkUQkz1GOp7CnGFtzNvsRoitxtLN6dql2ucgAk9gOlTJsjQknCD8zUL3TeQzR4VVPyrj71W5JCSbGvHHBkysGb+6hxj8ajfUBtIjJRR0Eff6nrVS5vprx8uAAo6AcUyO3Y8lgPpzUOVxpA0xY/KSKaAQw3Ddz09TVqK2IyzeWFH8RrU050sLsNFi51CVWjSERbyAwOfl6Zx+lDvYatcljg0uXTPISwYXDureeZ/uAD5lyByM84Xp3IrctYreTTb+OK3hKb0jAGI2OORlzluccnsOw4rFsLs2urGC4s2nu12yeWE3MgxtVSBkc7hgdjgnoa1L6EjSG1KaFYFclGijBVUQHLADGV3nCnrgdOprmqJbHVSb3PO/ENitxqE1zEkZEjb28tdq5IzgDPTnFcyUw4B7132uS5t55PKQ7JH5Xjdgc/qCa5S/jhWRTht7kkswGBzwAKh6Gy1GW0QddqcYGQc9cdRXSaekd3pT2yqHkKfLHImVyrHO3vkjBIBGCOOtc1bAw3CDPc8HvWgt69uVmiP3W37SerLknntkKKYjrF1iJoIY7gSbTEphuIh5gI6DHIO4YI4Iz2w3BoaneyDTx55W5iJGLiFgWCHoVcDBGf7wz2IU9cgS+a7RQsEW4ZmiAxiObG4ADptkUgEdM/Spbe+KWpncx+XLzNFjcoYj72O6OOoHIIyKnQepHqd9JHmeDabYqNwjUBQ3YshyFJ/I9jWFPcx3ERDWsSSZGJIiVB+q9PyxWpqEjwwR3Vqu6FMxlm+Yxbv+WcnZgeoOMMPcHFCZYntVkgUKrtlo8/6sjsPUc5H5dqpARRXc0dzDPGQJLcq0XHAKncP1rtb6aK7u55baLylLZMXTYTyRj0549sVxLAKhYfhW1oAaVJgJwXXnY7deBjn6A/lVwST1MqiutC62Q3vTCWHAzUjMS2W60x5CvqB610Wscggc/xc/hSiRV/v59jRsdhwxPtTSGHBFMY/zR/ek/Oio8H0NFKwG7GFxu4I9TRJIEHTn070luBIThz8vHI6Uy6iXyvMdiTnAC9D70ufWwuUjWSS4Ys4AjTgKD0qKUB5D5gDHgKucU+Aphv4SwwatwBo3yrbGbIxn5mzx+FJq7GnZFP7N5jBRtQAcDoKuC2trSEBw0jn+H/H0+lDkQfKW3Sr6YCIP6mq7bZFw+cnrk9aptRJWo2S72TDzCMpyoTGFPbio/tN0IPK+0uInDqfKIUsrEFtx6nOB1pslvAqjMZ98UxYACcJmNWyexIz/hUN33K22N3TtYa1xa6TEmnxSZ8zyMjOOp3HJzjjNWbvxdqN9pskEixrGzx+W23GY1JJ9jnGM98U7RrL+yw+uXENxBZyblsnQxyFGJI5BIJOMjOPXjpXOaney3XnJceaZUlIUFiTjH3FHQAZP4ms5JNaI6IN31F8QXdtEPLfb5MsBwyYzux1/VhXG390ZpkcEE7Rn69/z6/jWhfzT3EeG4jBzhcDIwAB9OM/UmshowSazcbG6Y5bzEodlGR2HAzU1u0t4FiRHkKb3IGPSqRTnHalAK8qSDjqKkZoRSPDbxkZE21Sns8b8f8Ajppks5W+uRG2FJZ0J7ENuH9R+NUPmGME8U4knrQIurdBISqKpVwVZD0K9cevBwQaaNgAwwfI5/wqvGNp3VYMDIC+SVBq4oTYsuBGB14FbXhC5jiv5opYI5kl2Aq/HO7bwf8AgR/L2rBLdqltHMVwjqxVlYMCPUHIq2roSdjpWimRF81Y9w4LI+Q3v+NAAIwwqrpsp1G9lAYGYnLA/wAeW4wMcnJ/WrskbwuyOrK4JBDDBB7itYyujlqRsyMv5G0SvtRz8h9alIQjILfU1Glu00gjZiFcjnbu2n1xRknjaw2nHzdT71ZnYdtX1NFN5ooEXo5RAjfMzOTk54FMk3yAHgA8gA1IkUc3MjeWB12jP5CpRC5jDR7lhJKhhjkjqKUYWG5EFukSsWnkZQBwFGT+tWGuvKAEWVOOpxn3qCbbF8qohP8AeOSRSRxsyA4ZlX+Lbwab8gFMny/KPlzn1pWbK5yQw/hIqN3Jf+QxQG3KVxsI/Ks2tSkKWHHBwetPWISRvKdmEIUqWO7BBOfoMfrU0dvmPLuqJjJJOf0oeQbAtvvPHfHNUo9yW+xftWWw8hpYliCRfao3kiB8w4yi8/wt6fWuMnlla8aa+LbCxAVeMDrgD09q7K3kmvpAdTmkvNoC4dyQMcgenf8AKtVfD+i6vZv5mmxWlzgrG0TszO3oR0zwen61lPRanVSXY821bUor+djawxwwEfdIG4nAGfb6CsdwFbg/L3rofEXh5tFcBoZI1dioL98f5Nc8+WBXj+lLoWI6DGRyKhNTYZRtIPA9KibAPNS0hoQCjFKMOcBgPeg4XjcCTS5R3Ezj8KladpQN3UDH1qPGaULycEDFNaCHqM59a2dK8OT31qtzuwjsQoVcnj/PFZltDLcyJDEMvIwRcDPJNe1x+GI9I0do4HC3kTAICcbl2jge5x06mnKXKgirnlj6df8AhzWYnkV47mHJcLkEDkHB9Oeo9a057k3c7TPuZ25LMck11OtSR6xZRxXMxFxbRMyO/OR3Ue3A/KuORgiKDnoORWlLVamFfcsRNjLAHIB+bP3e2f8APrSEepPHHIqIvjYyDBDAAj070ruXcnGAe1bJ3Ododgf3j+VFMopgdBqKw5hFpaiyiVdrefKHdznrx/Kqcjq0YVpFQDoFBJP+FR+afIxFGWyfmc84/H/61VnU9X4P0qb2Ha49pF3Dam5QMcjFakemzXGjPqMb25VDtaMN86jOMn6n6+tZKSsQ6cbcbgB7Ve066gtSHurUXCkFQhfG05Hzcc9Mjr3qG3YpJdSoY2Ib5eF6EDmp0eBIdxyZeoDDgVc1C9sJbxnsYzbwnG2KUB9nHPJrR0uezjRoJnSF2kTzJJ41YAAHOFPPXnB49aeyuFruxj/6z77nao5ZB/SkDw7Nkb7M53O3B/IdK62+8N2s8qSTXTW7XDGU7iNx3Djj9Tx0/CufvPDbHJhuUeFVALElWZu4UdeoOM9uaHUQKm7i6PE2owuyxzyDLBCvI4Pc4HGc/l1rsvDen+QjiZk85yCuFAMZB4IOecenvVbwxYGPSobqTdCdzoioOSqngZ9Per80TQTNcXEZlt4yW2+YGL9+n9Oa5Jycmd0I8qOe+J6zDwpI2oKhkS4QwSBj1OcqD0wVyccfjXjEWZZAvbtX0LqVxZ+JdF1LSb63WxkaJtolwPLYDKNj16HjsTXhl1o39nSxJ5oe7dS+E+6v41cLtEysijM3zkFiSODmqbck1oXMUtoBbSwqVY53gcn8aqTQ7GwvT1pyQRZB82Kk4ChsH609YTjkj2p4jkkQBjhR+lSkNsi8zIxjP0qWIAN3J9Kkjs1CktkknoKnSCPavlj3ORk1ai+pLkjrfAUVt/akt3cLDthgxCsp25kbuvuAD+ddbPqTBJIhJy54B5Uj39x61zPhPSTqJt4nXEc7YDcjntn0/GtW60/7NGY43JTzMKGPGTwAKUuVysXG6jcy5riSO3vA+VzkxAj77hhlQT35/n61j2N8l3FmUEOW6Dj8qvu1w980NwySKBtBB+ZPQn0rNjtBHM6RneQ5xtU/Nxj/ABrWL5TmqLmLB89JotsLMrv94LkYxU3lrkHGDRDdy7JI41+TIAPsOOKWMMT8wNbx2uc0tw2iipfLHvRVC0IYriUFjGSgPUA8GnmOSb7pyanitdmdw+YVYhiO45XjtWfJ1K5inHbtG2WIyOgqxbWImJJyF/iI7Crsdr8/zAAjpnnmpLq+/s+K2lWGLzUidY2MA2yMH+8c9cDI781MvdHHUdcT6fHo8y2sAWVXChmGC0RGC4yMnDZGQax2165t7maeK1hPmiQsSuTlk2E5/X6k0alqmua/ahrwtLaRu0gVEASPG1D06DJUY9/eoBpqPGqpIwcnDEjgdOnrWN2zXbYSbVtS1CSNpb24ebBQMz8KpHTPpwKv6dq0Wno5uzvmd/3lwrb3CgYwM9ieppNL0GV590jlHV9pDRHAXHBLdASR09s10jeFtOmvUaK6uYpgdhcIGXcx+U4weM4GcYpFwTbuyzpF5p9zG0EU0txgfNKiGNB6KoPPHc9M1sW8QZh5V15RUcl5AvY+vFY8dnNpGpm0Y4lmJaRyoGcD2981Q1u9trYRpJHvDNtMrKZPMPXCqDyen0zUctze4/UoLclp4glyhL75Ebls/px0rLfRdO1Xz0g+0xXAXKSHa8ca8nDdDjJxxjqTzRFeyR4a6wocbRGNiRwegwBjg4yeTWSurXMeqx2DLEkc8ZjlkkYtgjneeck8fkeKpLlsmL4rtGP4gtLmykVLq3eNtiyIxXG5WHB9+x/nzWC/Jyy8gZr0jX9Q0vVdLt3NvPK1vbvaqZW2hZOQg45+XG7HckA8GvPrq3nhnYXP3gASFwevTOOlNyuN03FXZCoDrkjFWVCBkGOD2qaDSZpLCW4keKLbtKRu2Hcd9o747+lVArtOsPmIjOwGXPHPFOLRLTuSyxyKflG0gcH0rTgfy5hdWs7wSgfKFbDKSMHkeuT+FTwrpL+FLxbmRWv4hvi6pL5mQoQAAh0xliTgjoM1Ut7Atq8jvMiRR91fcAfQHvj1pe0S3Dkb2Ox8N6gscUtnc3EkM0rCZZmkICY5Zip4c4DY56nFJZavJfWsgkYKd+5mc4IU/wAXHf2rn4b2O9nignvLgwwrttgcN5QzwPX8Kq3eqyRrMlm7AOpRtow2R161DS3Rd3sbIktLc3d0bsvNCDHHG64R4wDgk54fPGPSslC10qyRHCscbgcZHt+A6VmW9/O9o8RugGZhxIwCr/tH6eg71b0w3kUkqabcTTshy84yIwvY4Izn681UZa6mc1podFDa2oDeQ0arnO0yqCvpgGrKWkcbjzA5B5xtwf6is1NWvTGqMY5GxhmaFct9eKaLx4yMLEjH+7EK7U9Dga1Nny7b/nk36f4UVkfbrj+//wCOCinzMXKdA1lGqHcxyKPlMsVrbM89xJH5ojjB+Vff1z7ZqKO+tlmjknAumIKyQjcoU9iGB54zSpqkMKyN5txDOS2xlfgIRgjABOenJ6YrOUn0LjFdSw13FZWmoJPHE16rCGFGcnp1bjg88djxx3zh6nZSyW1vLLO852EEIDiIDovt69PwzWrqJtp9QiitbkXDwxYE0hMaxqo3ADJ5PJ6cmqmn6pdaWxWKxQqZTuTy8EsQARuPsefTOetYN8xtZLQs3SQ2ekx2qThLaTbLJtB3limdpHoGA+ucnkVUtjbRwQSxzsZWYCaORMop3dmHtg4IHXg8Vr6lJBLZG3tbLTkZU3tNuz82OQnOeuBvbrycVTWKCELZ6XLbyrJ+8uS8W8h8EALn0B/MUkn0G7J6kheIXcUNu8rqZVkaHB/egZJXn2HGfXFbKa0pkRv7St1tUkO134kAJBMe/wDugHBGM8AdKwCptGkMce1xGTiXBl2nC5x/CoyP9rsMdag1a4RIrYRgFxFtMbIrAemM9OO/X8uXyXepfPZaGvq2opLdtd2strKYy2JCAwBJByuOTjHrWZc3M0MkkzzpOUHlxSEAfK2fnUdcdBmq6XirZRKsSmTaQSyYAXGMjt649cZqlp8seiW5lL3LxjerMoQuAQOCpOChHH157U5w5VoOEubcx/7TuZo5LX7fJBGfmIQZ3Adf/rdqr6bqcX26SSaQhDFt3MCSAD/hn2qSXRbuSyGq2E2+Bx++MXBgZjja56Ln3wDnHasnSbgWuowybYpDyoSVco2eAGHcdMjvWGp0QfK7o7Sx1eGPTruXz1ZBGxa3X5iSxUbxkbVJBK5HoDjjNU3vrU30U91BNHaXakbQwOxAcAI3U45GW571reHbK1vrqyaaSJ0lgJvGlhPlIOflIH3UBCc8ds4rn59GFze/2at6BMhYofK2xhc5yx6gYyfbcAcU1Fo1nVurE981l/ZlsybfOYAOqnLNg9WPQDsF7Aepqzod1LpsMlzBcMoiYTFFYAvjpnIIIye/uO9QWngvUIb4Ratm1gQB2KuCxTOPvchOATkg8D6VVto4HvZ0S4Chlcxq25jJg4UDAHr1wOlVHRWOaW9y7c2Ev9pXNzfjzJ/MjmuGMik4boNvUEnAIxn2pLux1G+hj2xLHFBtiYpHjygOMkdOuM+9Tf2RHZwXOpOxiZGhVYZOH8x1znb14OKmfXdQ07SprZp5Pssu5HiZgxzye/8AtDnHvT5dCebUwpdDm0yze4ZHmDMcgDgqAefp1NWdTjnt7RXvYGgmwMHcu508sEE4P3hnr+ByeKpyXMuuiOGMsBGM4LHJ/vcnv6Af41LIHuD86ylYbcRgyvygzkL6jrkD16UU4vcc5Iybi0/0gxqrytuIKjgADnrWhpzSRBtqyqV6RxMVUcd2/HmoHuZpLmRI0jU7sc53Men07U8JcSsiASSNk5XBP6Cq0RDba1LunXJmuWSaTLNjCjoAOvNaZeGIkxplvVjnNVdF09mlk87y1GASp+Vh/n9K0ZbXGdhBAOOOtdFO/LqctS3NoVvtX+wtFSfZ3/uv+dFVYm5c1OFLG4e3KwyMOPMViQfoQapRugOHt1k+hP8ALOKknlaZy7HJPUCmxRlzySFPbNZRv1NJW6F63ngTDLA+5TnfvII+mMVLNeQMiReU21XaVVL5wzAAnHvgdapzOkESonJH3jnvUSssaeZIMKe3cmqdkRqbE99a/a4bqC18sxpjLOXUnoPvZPAwPwFUrjV7q+kneHGSpkkcDgnIGSO/JrMk8y4KonVjxzgfUk9qvWlqljmae4Klhs2x5+df8DxU/FpEv1Lehaa9xE5ybaKVt0s8n35m7bfRevPf2rSubK3ukRY0WcMfLGFHGOn06dP5ViSauksiQvJ5UGSGlALEceg6+ntmo7HVZ1lWK2QMd3DNxj688DrQo20NVtck1nQzpcRaWdpIi4ACjlD/AJBH4VzSLILxohHuknU+XtXcGBznGe+B25Hauk1y6a9l8qLc4VyHOSdz5ycAdAD3+tYepWY8gt5QTY43Sh+VOeAh9T6UTi+W4qclc2vCOnpJdpHdah9iiA8wphF5POSW4yBz0PBOK6TUPBMmi7dRs5he2/mieRfJDudy4bcw5aP1CkdeOa860+ZYrtUtYYxIrloluJckYB5Pv34/Kulvr6/bQpS1x515ezodouz8oHJ2xggKDjknPQcVhZvVG90t2Utbtr6DWLjTdFyqIMzLC3lorEAMCSeVzjg9CSPc6Wo6Mngvy5Yrhbi+e18uVJdpUOwO9cDgDAxjOeOvNYlp9st4G+1FlQSMzhcNJMnbJ6HB/PFZupXf2i6QIJJbKI79gGxicDPXn9elPlaV2HMmTahf3F3bwuZHae4cCZd7bXPG3JP4fzqJ7S4tJF/eRsXXfIAD8pJ4Hvxg49CK6xxBLo9tJDJA0CQB4RHCUMrsRmLABPHr05HqTXPOTt8kL8m0qpYfdJbJ6fU01ETZ02l21nqOtXOr6nBejSXhaK2YuN0rAfMzYOeoLY689wK5wr9tFzcXN3HDb/N9nimUorkD5lVwMZGBnPJyKrm/nRZLdD5cB+9HDwM5Bzzk5rtfDdzdNpck/h7TIVFqy77m8kAO08nPIDbT0yQTSa5dQXvaHJwWtraab/aAmV5cN8iQjMWcYwWOcejDkc+1VluGlM6zmSF7rDERcHC/d3Z7e341o+I4Wt7ySDZN5fmM8ZkjMZIJyfl6Dn68VQiuH+2W8t4PtapjdHK5+ZfQkc1cdrkPcmKxQ+Wr3EMp2qX3L8gyTnBHI+vfJqza6hFD5wtsPkAK4GGX8as6ppXh+C/EdrqLeQ1sZC2zeRLjITIPT37YrDsoSm9ufRauLXRGc13ZoTXrzfwRr7gUxZJWGMkimou48gn6VZCxRj594x2WtEYsi/eep/OipPNt/ST86KdhXJYS07AZIAPYcVYKiNSR8zMODntTYnCRNsJw3XnG761GxeRi7AIH6DpUWSKvcfCqSifzZki2RFowyFt7ZGF46cEnPtUepWySXrpBM81shGyRk2luOflzxzTQZY3VRGwLDcGK43D1Ge1I7Ss7MTjPf0pKNxt26FyG3ghihlugZVdsBSuFXnkkZycdccZqpqs008okUTLCT8nmYBY9zgf59zTHhnvdqxebNtHLseB+BNOjsjbqzMYy3sVOPyqmmtik0UWjJX5zye1aOiWsCTmeR9yxDdgg7Se2T9ccD1pqWMLAzXLMY8/dDcMfSp5J4541jXfHaiTO1MIB75561cY2REpXGXV2I3ZchQxOdowfpUBgVsxr/H95evH+e9QyzpEzJHlht2hiB1z1wRUSSKp3AlmI5yaUlfQqLsirLFB4f1J1kkJZgQQuC0YPTP8AkVo201yJhIHXcVzl8AIo7msq8tTqWp7sRhXI8w88DjJAHfFbX2mHT42McMcsuNqySjO0dsA8ZrOjFq6ZdaSaVtylPKzs0YaOTdwEZcIKs21tAhUFGlcHePmxGCOhx3xUEQkJLFN0snXPUD+lXUcqoTzA0pyEReeSOcVtyK+pk59ihHLNDcsY3cbCfLAbAUHrgds5P603aHiJXlFPQHjPfFNNvIxURq8owSQgyeBk/hjvU0D+WwxgD+HGMVm466Fp6alTfCHO6RBux94n88itPQfEzaTP5DWdvOkzAyeZGsm3BB34yCSOw+tZt9FHNJuZB5mc5YH+RqOO32SCQRxlSfmURcMPQ85x+NZTi5bmsJJG3r+u3+v3KvdNGIUJ8kRpsymTjPJx34+tZHlyByQQ4ClUOM/Xt1/lTjYCaR5TbOS53EeYMDnoFHGPbNEodmJdQhPOSSTj+tOEGhSmmS29nJOctHhQef8A69aElo1ogM5cZGVXb1+lQkRNeo9hDLFFgFRI2cEDrn6+1a+p6tfayYv7Rn80xfdJxxnr/Kr1uZSsZMk+RhEOO/b+VKkLuwJUHIzzz+QqRo/s+Hfc6+ic498Vn3mqyRqptw8YOeXj24/XNEpKO5MYuWxofZ2/uf8AjlFYX9rXX/PcUVn7ZdjT2LN49QO2KjuSfM6/w0UVp3MzY152YaWGYnFhCBk/Ws4/6v8AE0UVVLYc9yGZ2+yMNxx6ZqKEDymOOaKKb3CJcYD+w7tsDd+7Ge+N1RRj/QE+tFFWiJGfNzIfrTB940UUikSWIH9rdP8Al1b/ANDFPvwDeIMcZHFFFEdmOW6LcRItbhgcMSoJHXGagT/XRHvtooq5Ga3I7piltlCVOWHHHB61FGoxjAxgHFFFZ9TXoNk5bB6DtUjkrCgU4AXt9aKKTGiDc3lR/MeZGzz14q3ane53/Ng4GecCiihCZKv3wO1DEkPyeKKKJbmZah+657hRzWZqABWHIzmTvRRXJW+JnTS+Ed5af3F/KiiiszQ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data:image/jpeg;base64,/9j/4AAQSkZJRgABAQEAYABgAAD/2wBDAAoHBwkHBgoJCAkLCwoMDxkQDw4ODx4WFxIZJCAmJSMgIyIoLTkwKCo2KyIjMkQyNjs9QEBAJjBGS0U+Sjk/QD3/2wBDAQsLCw8NDx0QEB09KSMpPT09PT09PT09PT09PT09PT09PT09PT09PT09PT09PT09PT09PT09PT09PT09PT09PT3/wAARCACyAM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y27pQF55q6lkuPmY/wDAV/rUq6bIyb0G7noO1dpwPYpKozyatpKIx8rcircOjSOmZHSP2JyaZJpTqSFdTjvTRLIGu2cYZjTPNjbopB9S1S/YWH3sU5bUD72KtJskatywt2iwChYN070gOTV2K1t2GCzb/QYxirh0+C2gWV8vuP3VIGPqT0qkhNmbCvXNWlmES/KATU4u7GH76ptA6K5Y/nUE2p2Z3GG2Ykf32x+lVewtxiPJNJ5a9X4xTntLiLPmywxqDx5koX8gOaryX85TahWNSclUGM/1NVjuJy2cmsXO2xpyXLhVWGGvoD/uqzD+VCxWkYDSXbPzysceD+ZqoFweWpG+X6U+dsORI0JZ7EHbHbSsD03yAn9BVQyQ7v8Aj2wM9nqJZGCgL0HTnpVm9msBp9kbJbhbwZFz5pBQkdCv1qOaSY1FEbSxY+VWX2JqJnLfdAqPzAVIK8nGDTkBq1N9SXFdCe0uJbaUSJ8rDoaHleZz5j5PqadHcvGMZyPQjNP+2qy4aCHPqq4pKEWx8zRXK8/LzT1yvXrUjTxsoxGARnnuaiaUHotaJJLchu/QeJ9voaf9ohPVSp9RVNmwelJvX+Kk6jWw1FMu+dD6miqW9KKn20uw/Zo1Vu4QO4P0FK1yjYAVj75xUFzFBbwh/MLOezDbj8OtZxm5OF61mp3LcbGvLdrbvtcFuARzVaXVMjCqAPc5rPclm+6F9hRsY9uaq5JO14zd+Kj8wt9acls5xkAZ9auw2DAAtgex6/l1q0myWyCPeFyTj6GlckjOS3uateSqjBO4DqM8D6np+tVri7RBiMp9V5/U/wBBVvQlakDRuT6D3pRalTls898YH61CZi2fmwD/AJ61qaLZLq15HC8IEIYeZMp27Rn36mspTS1NIxbdkLYaZNfsRb7fkIDEDdg+nYZ9q3rXwtDGAZgZGx95n6/gOK2LNLNbaFNPjMccg+SMDkEk9fU+prSks7lUVpIZQCNzFVyVWud1b7HVGhbcxF0W3SLzGhjCBtvPAB/+vSpZ2u9kS2t/TAWrZkXdIjEu23IBAU5+p4rFvNQksPIlPmNubYAx4TPQkgVk6z2N1Rja5cvNIEUJla1QgjgDAz61l3Gm2JiBkgGCcbl+Uqe3HpWZ4g+IF1ctbWdl5YWJS0x3spY/3ScAjGM8e3PaszT9XudRuJLiFcjOTE7BmxjpkYyOPSqjNvVkSpx2Ro3WiugLw/PGPf8ArVP7NKp/1UuPUITXQQXZMKmNFVgvKN8pWmTzNNFvt3eOYdQnb+laxkupjKk90Yi2srqQIZic8ZQipE02U8KMEevFQz6tqcbsjTzZU4+9ipLTWpEEovluJlaMiMiXbtb1PByM9vatrxRz8ruWIdB1W4yYNOuZVH8aLx+dR3Ol31gC11aTQjHV0wK6fwT4ruEQWUktjEiEMZbqRgWBJJCgeg9cfrXXpr1prWmNJDbPd5j3PbhQxUZI57Z46elc8ptM3jTVtzx5k3gbQSW6e9V2VskHNd8fFVnpUqvYQRqXDRrAqkeVHu3demSS3A6Cud1S5bVZlkWC2gQfKI7eIIqj145znrmrhzEzUUYWDRV/7H7iitPe7GWhbEgS2cRwrg9Ttz+tVv7LeUhyVTI3MAucCk2BsCSUjA4q2qyLABtCpt+XB6io5bDYyKO3t02oise7OMk/4U0x+Y3t9cY/CqryFRxnPrSK8sowmRW0YpENmiotrdd0jov8z/Wq1xq6lfLto8L3bb1/CqptSWzLIPoDmnGPjEakDt6/lVNiSIJJZJCS7EgjGG5x9PSojg9qtGzcNiQbT/tnFKIIoz80mT6KMCo3KKyQyMwEUbO7cKoxlj2A96663sprXw9JGg+zTrjYJYSd24jLZHfIxnsKwLeaBZ4owj8uq5RN2OeuD976V2/9stcaUftUCoqyHYdwJ2Z4ORnBI57Y7VzYh8uh1YaKeoRSpo+l+Y3lxtgeWykkqnr+J9OQOarRa4qaqo+1eVapKGkRSTuxkFc8bgD065Feca14ymvdVnkNrEsLHaseSdqjoB/+rvWU/iK5S2MMSooP3icscdgM9AKwSujpvZnr91cRLOl2Jo3idd4dQTlfcA59/aue1q8M4jRptySAMrquAc8gY7deveuDt9dvDCsK7Rj7rBcMOeSD7jgjofStrStQ8y5ia9iaQsqqkargycDAx7gZ9zS5WtR83QuJotrrG2O63CQDarodp6Y6dO1a+iaA1uJozDHLBCi7pYW2MxJ9Pvcd/wBKuf2Wpt7a8VwDICDhePYNzwf60y2nVzJGs6GT5lwgUO5xwrbsDPbP0pOTsNJXKGtRG3visMvmRBNwMbFggPYknn6j1rFudYltbfMUmGJwB6fT2q5dPLNbiLzjFdI+IoZQV3IwycH1B6gE9fSuOu5WjvG3nDIx3D371cdiZPU6067Hc6JEtybS3vri4I84wLLJFGMbnb9do6k1JG9vf3sVpcyR2UUcWzzWjzyoJG4KeGbvjgE47VS0WS0uNRtr2+RndBizt3AKSODzuwASAeevcDtVnUpIr28M8NtHCrjJiiGwIfQe1aw1ZhVsiorHcArrtPQEdK0NN1++0iRzaTFNww2OhHTmqllFbpeRG73SWwcGVVPO3PIFSayLE6jO+lxstozZijYY2r2HWtd3Yw21Jl1C3nXbLaru/vKxH6HithJYNY1CN5LuCziSLYqR2qrtwemBweO5561yHBwXVuvJFa1hZ2skaSzakkO4uoEmeCBkFiB8oPA7nv0qtBI6j+zdM/6Cr/8AfoUVz3kW3/QUs/8Avt/8KKOYOUkNrBCymYbnI+71A+tJPMZCOnAwAOgFRASMuWJPvUkUQkz1GOp7CnGFtzNvsRoitxtLN6dql2ucgAk9gOlTJsjQknCD8zUL3TeQzR4VVPyrj71W5JCSbGvHHBkysGb+6hxj8ajfUBtIjJRR0Eff6nrVS5vprx8uAAo6AcUyO3Y8lgPpzUOVxpA0xY/KSKaAQw3Ddz09TVqK2IyzeWFH8RrU050sLsNFi51CVWjSERbyAwOfl6Zx+lDvYatcljg0uXTPISwYXDureeZ/uAD5lyByM84Xp3IrctYreTTb+OK3hKb0jAGI2OORlzluccnsOw4rFsLs2urGC4s2nu12yeWE3MgxtVSBkc7hgdjgnoa1L6EjSG1KaFYFclGijBVUQHLADGV3nCnrgdOprmqJbHVSb3PO/ENitxqE1zEkZEjb28tdq5IzgDPTnFcyUw4B7132uS5t55PKQ7JH5Xjdgc/qCa5S/jhWRTht7kkswGBzwAKh6Gy1GW0QddqcYGQc9cdRXSaekd3pT2yqHkKfLHImVyrHO3vkjBIBGCOOtc1bAw3CDPc8HvWgt69uVmiP3W37SerLknntkKKYjrF1iJoIY7gSbTEphuIh5gI6DHIO4YI4Iz2w3BoaneyDTx55W5iJGLiFgWCHoVcDBGf7wz2IU9cgS+a7RQsEW4ZmiAxiObG4ADptkUgEdM/Spbe+KWpncx+XLzNFjcoYj72O6OOoHIIyKnQepHqd9JHmeDabYqNwjUBQ3YshyFJ/I9jWFPcx3ERDWsSSZGJIiVB+q9PyxWpqEjwwR3Vqu6FMxlm+Yxbv+WcnZgeoOMMPcHFCZYntVkgUKrtlo8/6sjsPUc5H5dqpARRXc0dzDPGQJLcq0XHAKncP1rtb6aK7u55baLylLZMXTYTyRj0549sVxLAKhYfhW1oAaVJgJwXXnY7deBjn6A/lVwST1MqiutC62Q3vTCWHAzUjMS2W60x5CvqB610Wscggc/xc/hSiRV/v59jRsdhwxPtTSGHBFMY/zR/ek/Oio8H0NFKwG7GFxu4I9TRJIEHTn070luBIThz8vHI6Uy6iXyvMdiTnAC9D70ufWwuUjWSS4Ys4AjTgKD0qKUB5D5gDHgKucU+Aphv4SwwatwBo3yrbGbIxn5mzx+FJq7GnZFP7N5jBRtQAcDoKuC2trSEBw0jn+H/H0+lDkQfKW3Sr6YCIP6mq7bZFw+cnrk9aptRJWo2S72TDzCMpyoTGFPbio/tN0IPK+0uInDqfKIUsrEFtx6nOB1pslvAqjMZ98UxYACcJmNWyexIz/hUN33K22N3TtYa1xa6TEmnxSZ8zyMjOOp3HJzjjNWbvxdqN9pskEixrGzx+W23GY1JJ9jnGM98U7RrL+yw+uXENxBZyblsnQxyFGJI5BIJOMjOPXjpXOaney3XnJceaZUlIUFiTjH3FHQAZP4ms5JNaI6IN31F8QXdtEPLfb5MsBwyYzux1/VhXG390ZpkcEE7Rn69/z6/jWhfzT3EeG4jBzhcDIwAB9OM/UmshowSazcbG6Y5bzEodlGR2HAzU1u0t4FiRHkKb3IGPSqRTnHalAK8qSDjqKkZoRSPDbxkZE21Sns8b8f8Ajppks5W+uRG2FJZ0J7ENuH9R+NUPmGME8U4knrQIurdBISqKpVwVZD0K9cevBwQaaNgAwwfI5/wqvGNp3VYMDIC+SVBq4oTYsuBGB14FbXhC5jiv5opYI5kl2Aq/HO7bwf8AgR/L2rBLdqltHMVwjqxVlYMCPUHIq2roSdjpWimRF81Y9w4LI+Q3v+NAAIwwqrpsp1G9lAYGYnLA/wAeW4wMcnJ/WrskbwuyOrK4JBDDBB7itYyujlqRsyMv5G0SvtRz8h9alIQjILfU1Glu00gjZiFcjnbu2n1xRknjaw2nHzdT71ZnYdtX1NFN5ooEXo5RAjfMzOTk54FMk3yAHgA8gA1IkUc3MjeWB12jP5CpRC5jDR7lhJKhhjkjqKUYWG5EFukSsWnkZQBwFGT+tWGuvKAEWVOOpxn3qCbbF8qohP8AeOSRSRxsyA4ZlX+Lbwab8gFMny/KPlzn1pWbK5yQw/hIqN3Jf+QxQG3KVxsI/Ks2tSkKWHHBwetPWISRvKdmEIUqWO7BBOfoMfrU0dvmPLuqJjJJOf0oeQbAtvvPHfHNUo9yW+xftWWw8hpYliCRfao3kiB8w4yi8/wt6fWuMnlla8aa+LbCxAVeMDrgD09q7K3kmvpAdTmkvNoC4dyQMcgenf8AKtVfD+i6vZv5mmxWlzgrG0TszO3oR0zwen61lPRanVSXY821bUor+djawxwwEfdIG4nAGfb6CsdwFbg/L3rofEXh5tFcBoZI1dioL98f5Nc8+WBXj+lLoWI6DGRyKhNTYZRtIPA9KibAPNS0hoQCjFKMOcBgPeg4XjcCTS5R3Ezj8KladpQN3UDH1qPGaULycEDFNaCHqM59a2dK8OT31qtzuwjsQoVcnj/PFZltDLcyJDEMvIwRcDPJNe1x+GI9I0do4HC3kTAICcbl2jge5x06mnKXKgirnlj6df8AhzWYnkV47mHJcLkEDkHB9Oeo9a057k3c7TPuZ25LMck11OtSR6xZRxXMxFxbRMyO/OR3Ue3A/KuORgiKDnoORWlLVamFfcsRNjLAHIB+bP3e2f8APrSEepPHHIqIvjYyDBDAAj070ruXcnGAe1bJ3Ododgf3j+VFMopgdBqKw5hFpaiyiVdrefKHdznrx/Kqcjq0YVpFQDoFBJP+FR+afIxFGWyfmc84/H/61VnU9X4P0qb2Ha49pF3Dam5QMcjFakemzXGjPqMb25VDtaMN86jOMn6n6+tZKSsQ6cbcbgB7Ve066gtSHurUXCkFQhfG05Hzcc9Mjr3qG3YpJdSoY2Ib5eF6EDmp0eBIdxyZeoDDgVc1C9sJbxnsYzbwnG2KUB9nHPJrR0uezjRoJnSF2kTzJJ41YAAHOFPPXnB49aeyuFruxj/6z77nao5ZB/SkDw7Nkb7M53O3B/IdK62+8N2s8qSTXTW7XDGU7iNx3Djj9Tx0/CufvPDbHJhuUeFVALElWZu4UdeoOM9uaHUQKm7i6PE2owuyxzyDLBCvI4Pc4HGc/l1rsvDen+QjiZk85yCuFAMZB4IOecenvVbwxYGPSobqTdCdzoioOSqngZ9Per80TQTNcXEZlt4yW2+YGL9+n9Oa5Jycmd0I8qOe+J6zDwpI2oKhkS4QwSBj1OcqD0wVyccfjXjEWZZAvbtX0LqVxZ+JdF1LSb63WxkaJtolwPLYDKNj16HjsTXhl1o39nSxJ5oe7dS+E+6v41cLtEysijM3zkFiSODmqbck1oXMUtoBbSwqVY53gcn8aqTQ7GwvT1pyQRZB82Kk4ChsH609YTjkj2p4jkkQBjhR+lSkNsi8zIxjP0qWIAN3J9Kkjs1CktkknoKnSCPavlj3ORk1ai+pLkjrfAUVt/akt3cLDthgxCsp25kbuvuAD+ddbPqTBJIhJy54B5Uj39x61zPhPSTqJt4nXEc7YDcjntn0/GtW60/7NGY43JTzMKGPGTwAKUuVysXG6jcy5riSO3vA+VzkxAj77hhlQT35/n61j2N8l3FmUEOW6Dj8qvu1w980NwySKBtBB+ZPQn0rNjtBHM6RneQ5xtU/Nxj/ABrWL5TmqLmLB89JotsLMrv94LkYxU3lrkHGDRDdy7JI41+TIAPsOOKWMMT8wNbx2uc0tw2iipfLHvRVC0IYriUFjGSgPUA8GnmOSb7pyanitdmdw+YVYhiO45XjtWfJ1K5inHbtG2WIyOgqxbWImJJyF/iI7Crsdr8/zAAjpnnmpLq+/s+K2lWGLzUidY2MA2yMH+8c9cDI781MvdHHUdcT6fHo8y2sAWVXChmGC0RGC4yMnDZGQax2165t7maeK1hPmiQsSuTlk2E5/X6k0alqmua/ahrwtLaRu0gVEASPG1D06DJUY9/eoBpqPGqpIwcnDEjgdOnrWN2zXbYSbVtS1CSNpb24ebBQMz8KpHTPpwKv6dq0Wno5uzvmd/3lwrb3CgYwM9ieppNL0GV590jlHV9pDRHAXHBLdASR09s10jeFtOmvUaK6uYpgdhcIGXcx+U4weM4GcYpFwTbuyzpF5p9zG0EU0txgfNKiGNB6KoPPHc9M1sW8QZh5V15RUcl5AvY+vFY8dnNpGpm0Y4lmJaRyoGcD2981Q1u9trYRpJHvDNtMrKZPMPXCqDyen0zUctze4/UoLclp4glyhL75Ebls/px0rLfRdO1Xz0g+0xXAXKSHa8ca8nDdDjJxxjqTzRFeyR4a6wocbRGNiRwegwBjg4yeTWSurXMeqx2DLEkc8ZjlkkYtgjneeck8fkeKpLlsmL4rtGP4gtLmykVLq3eNtiyIxXG5WHB9+x/nzWC/Jyy8gZr0jX9Q0vVdLt3NvPK1vbvaqZW2hZOQg45+XG7HckA8GvPrq3nhnYXP3gASFwevTOOlNyuN03FXZCoDrkjFWVCBkGOD2qaDSZpLCW4keKLbtKRu2Hcd9o747+lVArtOsPmIjOwGXPHPFOLRLTuSyxyKflG0gcH0rTgfy5hdWs7wSgfKFbDKSMHkeuT+FTwrpL+FLxbmRWv4hvi6pL5mQoQAAh0xliTgjoM1Ut7Atq8jvMiRR91fcAfQHvj1pe0S3Dkb2Ox8N6gscUtnc3EkM0rCZZmkICY5Zip4c4DY56nFJZavJfWsgkYKd+5mc4IU/wAXHf2rn4b2O9nignvLgwwrttgcN5QzwPX8Kq3eqyRrMlm7AOpRtow2R161DS3Rd3sbIktLc3d0bsvNCDHHG64R4wDgk54fPGPSslC10qyRHCscbgcZHt+A6VmW9/O9o8RugGZhxIwCr/tH6eg71b0w3kUkqabcTTshy84yIwvY4Izn681UZa6mc1podFDa2oDeQ0arnO0yqCvpgGrKWkcbjzA5B5xtwf6is1NWvTGqMY5GxhmaFct9eKaLx4yMLEjH+7EK7U9Dga1Nny7b/nk36f4UVkfbrj+//wCOCinzMXKdA1lGqHcxyKPlMsVrbM89xJH5ojjB+Vff1z7ZqKO+tlmjknAumIKyQjcoU9iGB54zSpqkMKyN5txDOS2xlfgIRgjABOenJ6YrOUn0LjFdSw13FZWmoJPHE16rCGFGcnp1bjg88djxx3zh6nZSyW1vLLO852EEIDiIDovt69PwzWrqJtp9QiitbkXDwxYE0hMaxqo3ADJ5PJ6cmqmn6pdaWxWKxQqZTuTy8EsQARuPsefTOetYN8xtZLQs3SQ2ekx2qThLaTbLJtB3limdpHoGA+ucnkVUtjbRwQSxzsZWYCaORMop3dmHtg4IHXg8Vr6lJBLZG3tbLTkZU3tNuz82OQnOeuBvbrycVTWKCELZ6XLbyrJ+8uS8W8h8EALn0B/MUkn0G7J6kheIXcUNu8rqZVkaHB/egZJXn2HGfXFbKa0pkRv7St1tUkO134kAJBMe/wDugHBGM8AdKwCptGkMce1xGTiXBl2nC5x/CoyP9rsMdag1a4RIrYRgFxFtMbIrAemM9OO/X8uXyXepfPZaGvq2opLdtd2strKYy2JCAwBJByuOTjHrWZc3M0MkkzzpOUHlxSEAfK2fnUdcdBmq6XirZRKsSmTaQSyYAXGMjt649cZqlp8seiW5lL3LxjerMoQuAQOCpOChHH157U5w5VoOEubcx/7TuZo5LX7fJBGfmIQZ3Adf/rdqr6bqcX26SSaQhDFt3MCSAD/hn2qSXRbuSyGq2E2+Bx++MXBgZjja56Ln3wDnHasnSbgWuowybYpDyoSVco2eAGHcdMjvWGp0QfK7o7Sx1eGPTruXz1ZBGxa3X5iSxUbxkbVJBK5HoDjjNU3vrU30U91BNHaXakbQwOxAcAI3U45GW571reHbK1vrqyaaSJ0lgJvGlhPlIOflIH3UBCc8ds4rn59GFze/2at6BMhYofK2xhc5yx6gYyfbcAcU1Fo1nVurE981l/ZlsybfOYAOqnLNg9WPQDsF7Aepqzod1LpsMlzBcMoiYTFFYAvjpnIIIye/uO9QWngvUIb4Ratm1gQB2KuCxTOPvchOATkg8D6VVto4HvZ0S4Chlcxq25jJg4UDAHr1wOlVHRWOaW9y7c2Ev9pXNzfjzJ/MjmuGMik4boNvUEnAIxn2pLux1G+hj2xLHFBtiYpHjygOMkdOuM+9Tf2RHZwXOpOxiZGhVYZOH8x1znb14OKmfXdQ07SprZp5Pssu5HiZgxzye/8AtDnHvT5dCebUwpdDm0yze4ZHmDMcgDgqAefp1NWdTjnt7RXvYGgmwMHcu508sEE4P3hnr+ByeKpyXMuuiOGMsBGM4LHJ/vcnv6Af41LIHuD86ylYbcRgyvygzkL6jrkD16UU4vcc5Iybi0/0gxqrytuIKjgADnrWhpzSRBtqyqV6RxMVUcd2/HmoHuZpLmRI0jU7sc53Men07U8JcSsiASSNk5XBP6Cq0RDba1LunXJmuWSaTLNjCjoAOvNaZeGIkxplvVjnNVdF09mlk87y1GASp+Vh/n9K0ZbXGdhBAOOOtdFO/LqctS3NoVvtX+wtFSfZ3/uv+dFVYm5c1OFLG4e3KwyMOPMViQfoQapRugOHt1k+hP8ALOKknlaZy7HJPUCmxRlzySFPbNZRv1NJW6F63ngTDLA+5TnfvII+mMVLNeQMiReU21XaVVL5wzAAnHvgdapzOkESonJH3jnvUSssaeZIMKe3cmqdkRqbE99a/a4bqC18sxpjLOXUnoPvZPAwPwFUrjV7q+kneHGSpkkcDgnIGSO/JrMk8y4KonVjxzgfUk9qvWlqljmae4Klhs2x5+df8DxU/FpEv1Lehaa9xE5ybaKVt0s8n35m7bfRevPf2rSubK3ukRY0WcMfLGFHGOn06dP5ViSauksiQvJ5UGSGlALEceg6+ntmo7HVZ1lWK2QMd3DNxj688DrQo20NVtck1nQzpcRaWdpIi4ACjlD/AJBH4VzSLILxohHuknU+XtXcGBznGe+B25Hauk1y6a9l8qLc4VyHOSdz5ycAdAD3+tYepWY8gt5QTY43Sh+VOeAh9T6UTi+W4qclc2vCOnpJdpHdah9iiA8wphF5POSW4yBz0PBOK6TUPBMmi7dRs5he2/mieRfJDudy4bcw5aP1CkdeOa860+ZYrtUtYYxIrloluJckYB5Pv34/Kulvr6/bQpS1x515ezodouz8oHJ2xggKDjknPQcVhZvVG90t2Utbtr6DWLjTdFyqIMzLC3lorEAMCSeVzjg9CSPc6Wo6Mngvy5Yrhbi+e18uVJdpUOwO9cDgDAxjOeOvNYlp9st4G+1FlQSMzhcNJMnbJ6HB/PFZupXf2i6QIJJbKI79gGxicDPXn9elPlaV2HMmTahf3F3bwuZHae4cCZd7bXPG3JP4fzqJ7S4tJF/eRsXXfIAD8pJ4Hvxg49CK6xxBLo9tJDJA0CQB4RHCUMrsRmLABPHr05HqTXPOTt8kL8m0qpYfdJbJ6fU01ETZ02l21nqOtXOr6nBejSXhaK2YuN0rAfMzYOeoLY689wK5wr9tFzcXN3HDb/N9nimUorkD5lVwMZGBnPJyKrm/nRZLdD5cB+9HDwM5Bzzk5rtfDdzdNpck/h7TIVFqy77m8kAO08nPIDbT0yQTSa5dQXvaHJwWtraab/aAmV5cN8iQjMWcYwWOcejDkc+1VluGlM6zmSF7rDERcHC/d3Z7e341o+I4Wt7ySDZN5fmM8ZkjMZIJyfl6Dn68VQiuH+2W8t4PtapjdHK5+ZfQkc1cdrkPcmKxQ+Wr3EMp2qX3L8gyTnBHI+vfJqza6hFD5wtsPkAK4GGX8as6ppXh+C/EdrqLeQ1sZC2zeRLjITIPT37YrDsoSm9ufRauLXRGc13ZoTXrzfwRr7gUxZJWGMkimou48gn6VZCxRj594x2WtEYsi/eep/OipPNt/ST86KdhXJYS07AZIAPYcVYKiNSR8zMODntTYnCRNsJw3XnG761GxeRi7AIH6DpUWSKvcfCqSifzZki2RFowyFt7ZGF46cEnPtUepWySXrpBM81shGyRk2luOflzxzTQZY3VRGwLDcGK43D1Ge1I7Ss7MTjPf0pKNxt26FyG3ghihlugZVdsBSuFXnkkZycdccZqpqs008okUTLCT8nmYBY9zgf59zTHhnvdqxebNtHLseB+BNOjsjbqzMYy3sVOPyqmmtik0UWjJX5zye1aOiWsCTmeR9yxDdgg7Se2T9ccD1pqWMLAzXLMY8/dDcMfSp5J4541jXfHaiTO1MIB75561cY2REpXGXV2I3ZchQxOdowfpUBgVsxr/H95evH+e9QyzpEzJHlht2hiB1z1wRUSSKp3AlmI5yaUlfQqLsirLFB4f1J1kkJZgQQuC0YPTP8AkVo201yJhIHXcVzl8AIo7msq8tTqWp7sRhXI8w88DjJAHfFbX2mHT42McMcsuNqySjO0dsA8ZrOjFq6ZdaSaVtylPKzs0YaOTdwEZcIKs21tAhUFGlcHePmxGCOhx3xUEQkJLFN0snXPUD+lXUcqoTzA0pyEReeSOcVtyK+pk59ihHLNDcsY3cbCfLAbAUHrgds5P603aHiJXlFPQHjPfFNNvIxURq8owSQgyeBk/hjvU0D+WwxgD+HGMVm466Fp6alTfCHO6RBux94n88itPQfEzaTP5DWdvOkzAyeZGsm3BB34yCSOw+tZt9FHNJuZB5mc5YH+RqOO32SCQRxlSfmURcMPQ85x+NZTi5bmsJJG3r+u3+v3KvdNGIUJ8kRpsymTjPJx34+tZHlyByQQ4ClUOM/Xt1/lTjYCaR5TbOS53EeYMDnoFHGPbNEodmJdQhPOSSTj+tOEGhSmmS29nJOctHhQef8A69aElo1ogM5cZGVXb1+lQkRNeo9hDLFFgFRI2cEDrn6+1a+p6tfayYv7Rn80xfdJxxnr/Kr1uZSsZMk+RhEOO/b+VKkLuwJUHIzzz+QqRo/s+Hfc6+ic498Vn3mqyRqptw8YOeXj24/XNEpKO5MYuWxofZ2/uf8AjlFYX9rXX/PcUVn7ZdjT2LN49QO2KjuSfM6/w0UVp3MzY152YaWGYnFhCBk/Ws4/6v8AE0UVVLYc9yGZ2+yMNxx6ZqKEDymOOaKKb3CJcYD+w7tsDd+7Ge+N1RRj/QE+tFFWiJGfNzIfrTB940UUikSWIH9rdP8Al1b/ANDFPvwDeIMcZHFFFEdmOW6LcRItbhgcMSoJHXGagT/XRHvtooq5Ga3I7piltlCVOWHHHB61FGoxjAxgHFFFZ9TXoNk5bB6DtUjkrCgU4AXt9aKKTGiDc3lR/MeZGzz14q3ane53/Ng4GecCiihCZKv3wO1DEkPyeKKKJbmZah+657hRzWZqABWHIzmTvRRXJW+JnTS+Ed5af3F/KiiiszQ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data:image/jpeg;base64,/9j/4AAQSkZJRgABAQEAYABgAAD/2wBDAAoHBwkHBgoJCAkLCwoMDxkQDw4ODx4WFxIZJCAmJSMgIyIoLTkwKCo2KyIjMkQyNjs9QEBAJjBGS0U+Sjk/QD3/2wBDAQsLCw8NDx0QEB09KSMpPT09PT09PT09PT09PT09PT09PT09PT09PT09PT09PT09PT09PT09PT09PT09PT09PT3/wAARCACyAM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y27pQF55q6lkuPmY/wDAV/rUq6bIyb0G7noO1dpwPYpKozyatpKIx8rcircOjSOmZHSP2JyaZJpTqSFdTjvTRLIGu2cYZjTPNjbopB9S1S/YWH3sU5bUD72KtJskatywt2iwChYN070gOTV2K1t2GCzb/QYxirh0+C2gWV8vuP3VIGPqT0qkhNmbCvXNWlmES/KATU4u7GH76ptA6K5Y/nUE2p2Z3GG2Ykf32x+lVewtxiPJNJ5a9X4xTntLiLPmywxqDx5koX8gOaryX85TahWNSclUGM/1NVjuJy2cmsXO2xpyXLhVWGGvoD/uqzD+VCxWkYDSXbPzysceD+ZqoFweWpG+X6U+dsORI0JZ7EHbHbSsD03yAn9BVQyQ7v8Aj2wM9nqJZGCgL0HTnpVm9msBp9kbJbhbwZFz5pBQkdCv1qOaSY1FEbSxY+VWX2JqJnLfdAqPzAVIK8nGDTkBq1N9SXFdCe0uJbaUSJ8rDoaHleZz5j5PqadHcvGMZyPQjNP+2qy4aCHPqq4pKEWx8zRXK8/LzT1yvXrUjTxsoxGARnnuaiaUHotaJJLchu/QeJ9voaf9ohPVSp9RVNmwelJvX+Kk6jWw1FMu+dD6miqW9KKn20uw/Zo1Vu4QO4P0FK1yjYAVj75xUFzFBbwh/MLOezDbj8OtZxm5OF61mp3LcbGvLdrbvtcFuARzVaXVMjCqAPc5rPclm+6F9hRsY9uaq5JO14zd+Kj8wt9acls5xkAZ9auw2DAAtgex6/l1q0myWyCPeFyTj6GlckjOS3uateSqjBO4DqM8D6np+tVri7RBiMp9V5/U/wBBVvQlakDRuT6D3pRalTls898YH61CZi2fmwD/AJ61qaLZLq15HC8IEIYeZMp27Rn36mspTS1NIxbdkLYaZNfsRb7fkIDEDdg+nYZ9q3rXwtDGAZgZGx95n6/gOK2LNLNbaFNPjMccg+SMDkEk9fU+prSks7lUVpIZQCNzFVyVWud1b7HVGhbcxF0W3SLzGhjCBtvPAB/+vSpZ2u9kS2t/TAWrZkXdIjEu23IBAU5+p4rFvNQksPIlPmNubYAx4TPQkgVk6z2N1Rja5cvNIEUJla1QgjgDAz61l3Gm2JiBkgGCcbl+Uqe3HpWZ4g+IF1ctbWdl5YWJS0x3spY/3ScAjGM8e3PaszT9XudRuJLiFcjOTE7BmxjpkYyOPSqjNvVkSpx2Ro3WiugLw/PGPf8ArVP7NKp/1UuPUITXQQXZMKmNFVgvKN8pWmTzNNFvt3eOYdQnb+laxkupjKk90Yi2srqQIZic8ZQipE02U8KMEevFQz6tqcbsjTzZU4+9ipLTWpEEovluJlaMiMiXbtb1PByM9vatrxRz8ruWIdB1W4yYNOuZVH8aLx+dR3Ol31gC11aTQjHV0wK6fwT4ruEQWUktjEiEMZbqRgWBJJCgeg9cfrXXpr1prWmNJDbPd5j3PbhQxUZI57Z46elc8ptM3jTVtzx5k3gbQSW6e9V2VskHNd8fFVnpUqvYQRqXDRrAqkeVHu3demSS3A6Cud1S5bVZlkWC2gQfKI7eIIqj145znrmrhzEzUUYWDRV/7H7iitPe7GWhbEgS2cRwrg9Ttz+tVv7LeUhyVTI3MAucCk2BsCSUjA4q2qyLABtCpt+XB6io5bDYyKO3t02oise7OMk/4U0x+Y3t9cY/CqryFRxnPrSK8sowmRW0YpENmiotrdd0jov8z/Wq1xq6lfLto8L3bb1/CqptSWzLIPoDmnGPjEakDt6/lVNiSIJJZJCS7EgjGG5x9PSojg9qtGzcNiQbT/tnFKIIoz80mT6KMCo3KKyQyMwEUbO7cKoxlj2A96663sprXw9JGg+zTrjYJYSd24jLZHfIxnsKwLeaBZ4owj8uq5RN2OeuD976V2/9stcaUftUCoqyHYdwJ2Z4ORnBI57Y7VzYh8uh1YaKeoRSpo+l+Y3lxtgeWykkqnr+J9OQOarRa4qaqo+1eVapKGkRSTuxkFc8bgD065Feca14ymvdVnkNrEsLHaseSdqjoB/+rvWU/iK5S2MMSooP3icscdgM9AKwSujpvZnr91cRLOl2Jo3idd4dQTlfcA59/aue1q8M4jRptySAMrquAc8gY7deveuDt9dvDCsK7Rj7rBcMOeSD7jgjofStrStQ8y5ia9iaQsqqkargycDAx7gZ9zS5WtR83QuJotrrG2O63CQDarodp6Y6dO1a+iaA1uJozDHLBCi7pYW2MxJ9Pvcd/wBKuf2Wpt7a8VwDICDhePYNzwf60y2nVzJGs6GT5lwgUO5xwrbsDPbP0pOTsNJXKGtRG3visMvmRBNwMbFggPYknn6j1rFudYltbfMUmGJwB6fT2q5dPLNbiLzjFdI+IoZQV3IwycH1B6gE9fSuOu5WjvG3nDIx3D371cdiZPU6067Hc6JEtybS3vri4I84wLLJFGMbnb9do6k1JG9vf3sVpcyR2UUcWzzWjzyoJG4KeGbvjgE47VS0WS0uNRtr2+RndBizt3AKSODzuwASAeevcDtVnUpIr28M8NtHCrjJiiGwIfQe1aw1ZhVsiorHcArrtPQEdK0NN1++0iRzaTFNww2OhHTmqllFbpeRG73SWwcGVVPO3PIFSayLE6jO+lxstozZijYY2r2HWtd3Yw21Jl1C3nXbLaru/vKxH6HithJYNY1CN5LuCziSLYqR2qrtwemBweO5561yHBwXVuvJFa1hZ2skaSzakkO4uoEmeCBkFiB8oPA7nv0qtBI6j+zdM/6Cr/8AfoUVz3kW3/QUs/8Avt/8KKOYOUkNrBCymYbnI+71A+tJPMZCOnAwAOgFRASMuWJPvUkUQkz1GOp7CnGFtzNvsRoitxtLN6dql2ucgAk9gOlTJsjQknCD8zUL3TeQzR4VVPyrj71W5JCSbGvHHBkysGb+6hxj8ajfUBtIjJRR0Eff6nrVS5vprx8uAAo6AcUyO3Y8lgPpzUOVxpA0xY/KSKaAQw3Ddz09TVqK2IyzeWFH8RrU050sLsNFi51CVWjSERbyAwOfl6Zx+lDvYatcljg0uXTPISwYXDureeZ/uAD5lyByM84Xp3IrctYreTTb+OK3hKb0jAGI2OORlzluccnsOw4rFsLs2urGC4s2nu12yeWE3MgxtVSBkc7hgdjgnoa1L6EjSG1KaFYFclGijBVUQHLADGV3nCnrgdOprmqJbHVSb3PO/ENitxqE1zEkZEjb28tdq5IzgDPTnFcyUw4B7132uS5t55PKQ7JH5Xjdgc/qCa5S/jhWRTht7kkswGBzwAKh6Gy1GW0QddqcYGQc9cdRXSaekd3pT2yqHkKfLHImVyrHO3vkjBIBGCOOtc1bAw3CDPc8HvWgt69uVmiP3W37SerLknntkKKYjrF1iJoIY7gSbTEphuIh5gI6DHIO4YI4Iz2w3BoaneyDTx55W5iJGLiFgWCHoVcDBGf7wz2IU9cgS+a7RQsEW4ZmiAxiObG4ADptkUgEdM/Spbe+KWpncx+XLzNFjcoYj72O6OOoHIIyKnQepHqd9JHmeDabYqNwjUBQ3YshyFJ/I9jWFPcx3ERDWsSSZGJIiVB+q9PyxWpqEjwwR3Vqu6FMxlm+Yxbv+WcnZgeoOMMPcHFCZYntVkgUKrtlo8/6sjsPUc5H5dqpARRXc0dzDPGQJLcq0XHAKncP1rtb6aK7u55baLylLZMXTYTyRj0549sVxLAKhYfhW1oAaVJgJwXXnY7deBjn6A/lVwST1MqiutC62Q3vTCWHAzUjMS2W60x5CvqB610Wscggc/xc/hSiRV/v59jRsdhwxPtTSGHBFMY/zR/ek/Oio8H0NFKwG7GFxu4I9TRJIEHTn070luBIThz8vHI6Uy6iXyvMdiTnAC9D70ufWwuUjWSS4Ys4AjTgKD0qKUB5D5gDHgKucU+Aphv4SwwatwBo3yrbGbIxn5mzx+FJq7GnZFP7N5jBRtQAcDoKuC2trSEBw0jn+H/H0+lDkQfKW3Sr6YCIP6mq7bZFw+cnrk9aptRJWo2S72TDzCMpyoTGFPbio/tN0IPK+0uInDqfKIUsrEFtx6nOB1pslvAqjMZ98UxYACcJmNWyexIz/hUN33K22N3TtYa1xa6TEmnxSZ8zyMjOOp3HJzjjNWbvxdqN9pskEixrGzx+W23GY1JJ9jnGM98U7RrL+yw+uXENxBZyblsnQxyFGJI5BIJOMjOPXjpXOaney3XnJceaZUlIUFiTjH3FHQAZP4ms5JNaI6IN31F8QXdtEPLfb5MsBwyYzux1/VhXG390ZpkcEE7Rn69/z6/jWhfzT3EeG4jBzhcDIwAB9OM/UmshowSazcbG6Y5bzEodlGR2HAzU1u0t4FiRHkKb3IGPSqRTnHalAK8qSDjqKkZoRSPDbxkZE21Sns8b8f8Ajppks5W+uRG2FJZ0J7ENuH9R+NUPmGME8U4knrQIurdBISqKpVwVZD0K9cevBwQaaNgAwwfI5/wqvGNp3VYMDIC+SVBq4oTYsuBGB14FbXhC5jiv5opYI5kl2Aq/HO7bwf8AgR/L2rBLdqltHMVwjqxVlYMCPUHIq2roSdjpWimRF81Y9w4LI+Q3v+NAAIwwqrpsp1G9lAYGYnLA/wAeW4wMcnJ/WrskbwuyOrK4JBDDBB7itYyujlqRsyMv5G0SvtRz8h9alIQjILfU1Glu00gjZiFcjnbu2n1xRknjaw2nHzdT71ZnYdtX1NFN5ooEXo5RAjfMzOTk54FMk3yAHgA8gA1IkUc3MjeWB12jP5CpRC5jDR7lhJKhhjkjqKUYWG5EFukSsWnkZQBwFGT+tWGuvKAEWVOOpxn3qCbbF8qohP8AeOSRSRxsyA4ZlX+Lbwab8gFMny/KPlzn1pWbK5yQw/hIqN3Jf+QxQG3KVxsI/Ks2tSkKWHHBwetPWISRvKdmEIUqWO7BBOfoMfrU0dvmPLuqJjJJOf0oeQbAtvvPHfHNUo9yW+xftWWw8hpYliCRfao3kiB8w4yi8/wt6fWuMnlla8aa+LbCxAVeMDrgD09q7K3kmvpAdTmkvNoC4dyQMcgenf8AKtVfD+i6vZv5mmxWlzgrG0TszO3oR0zwen61lPRanVSXY821bUor+djawxwwEfdIG4nAGfb6CsdwFbg/L3rofEXh5tFcBoZI1dioL98f5Nc8+WBXj+lLoWI6DGRyKhNTYZRtIPA9KibAPNS0hoQCjFKMOcBgPeg4XjcCTS5R3Ezj8KladpQN3UDH1qPGaULycEDFNaCHqM59a2dK8OT31qtzuwjsQoVcnj/PFZltDLcyJDEMvIwRcDPJNe1x+GI9I0do4HC3kTAICcbl2jge5x06mnKXKgirnlj6df8AhzWYnkV47mHJcLkEDkHB9Oeo9a057k3c7TPuZ25LMck11OtSR6xZRxXMxFxbRMyO/OR3Ue3A/KuORgiKDnoORWlLVamFfcsRNjLAHIB+bP3e2f8APrSEepPHHIqIvjYyDBDAAj070ruXcnGAe1bJ3Ododgf3j+VFMopgdBqKw5hFpaiyiVdrefKHdznrx/Kqcjq0YVpFQDoFBJP+FR+afIxFGWyfmc84/H/61VnU9X4P0qb2Ha49pF3Dam5QMcjFakemzXGjPqMb25VDtaMN86jOMn6n6+tZKSsQ6cbcbgB7Ve066gtSHurUXCkFQhfG05Hzcc9Mjr3qG3YpJdSoY2Ib5eF6EDmp0eBIdxyZeoDDgVc1C9sJbxnsYzbwnG2KUB9nHPJrR0uezjRoJnSF2kTzJJ41YAAHOFPPXnB49aeyuFruxj/6z77nao5ZB/SkDw7Nkb7M53O3B/IdK62+8N2s8qSTXTW7XDGU7iNx3Djj9Tx0/CufvPDbHJhuUeFVALElWZu4UdeoOM9uaHUQKm7i6PE2owuyxzyDLBCvI4Pc4HGc/l1rsvDen+QjiZk85yCuFAMZB4IOecenvVbwxYGPSobqTdCdzoioOSqngZ9Per80TQTNcXEZlt4yW2+YGL9+n9Oa5Jycmd0I8qOe+J6zDwpI2oKhkS4QwSBj1OcqD0wVyccfjXjEWZZAvbtX0LqVxZ+JdF1LSb63WxkaJtolwPLYDKNj16HjsTXhl1o39nSxJ5oe7dS+E+6v41cLtEysijM3zkFiSODmqbck1oXMUtoBbSwqVY53gcn8aqTQ7GwvT1pyQRZB82Kk4ChsH609YTjkj2p4jkkQBjhR+lSkNsi8zIxjP0qWIAN3J9Kkjs1CktkknoKnSCPavlj3ORk1ai+pLkjrfAUVt/akt3cLDthgxCsp25kbuvuAD+ddbPqTBJIhJy54B5Uj39x61zPhPSTqJt4nXEc7YDcjntn0/GtW60/7NGY43JTzMKGPGTwAKUuVysXG6jcy5riSO3vA+VzkxAj77hhlQT35/n61j2N8l3FmUEOW6Dj8qvu1w980NwySKBtBB+ZPQn0rNjtBHM6RneQ5xtU/Nxj/ABrWL5TmqLmLB89JotsLMrv94LkYxU3lrkHGDRDdy7JI41+TIAPsOOKWMMT8wNbx2uc0tw2iipfLHvRVC0IYriUFjGSgPUA8GnmOSb7pyanitdmdw+YVYhiO45XjtWfJ1K5inHbtG2WIyOgqxbWImJJyF/iI7Crsdr8/zAAjpnnmpLq+/s+K2lWGLzUidY2MA2yMH+8c9cDI781MvdHHUdcT6fHo8y2sAWVXChmGC0RGC4yMnDZGQax2165t7maeK1hPmiQsSuTlk2E5/X6k0alqmua/ahrwtLaRu0gVEASPG1D06DJUY9/eoBpqPGqpIwcnDEjgdOnrWN2zXbYSbVtS1CSNpb24ebBQMz8KpHTPpwKv6dq0Wno5uzvmd/3lwrb3CgYwM9ieppNL0GV590jlHV9pDRHAXHBLdASR09s10jeFtOmvUaK6uYpgdhcIGXcx+U4weM4GcYpFwTbuyzpF5p9zG0EU0txgfNKiGNB6KoPPHc9M1sW8QZh5V15RUcl5AvY+vFY8dnNpGpm0Y4lmJaRyoGcD2981Q1u9trYRpJHvDNtMrKZPMPXCqDyen0zUctze4/UoLclp4glyhL75Ebls/px0rLfRdO1Xz0g+0xXAXKSHa8ca8nDdDjJxxjqTzRFeyR4a6wocbRGNiRwegwBjg4yeTWSurXMeqx2DLEkc8ZjlkkYtgjneeck8fkeKpLlsmL4rtGP4gtLmykVLq3eNtiyIxXG5WHB9+x/nzWC/Jyy8gZr0jX9Q0vVdLt3NvPK1vbvaqZW2hZOQg45+XG7HckA8GvPrq3nhnYXP3gASFwevTOOlNyuN03FXZCoDrkjFWVCBkGOD2qaDSZpLCW4keKLbtKRu2Hcd9o747+lVArtOsPmIjOwGXPHPFOLRLTuSyxyKflG0gcH0rTgfy5hdWs7wSgfKFbDKSMHkeuT+FTwrpL+FLxbmRWv4hvi6pL5mQoQAAh0xliTgjoM1Ut7Atq8jvMiRR91fcAfQHvj1pe0S3Dkb2Ox8N6gscUtnc3EkM0rCZZmkICY5Zip4c4DY56nFJZavJfWsgkYKd+5mc4IU/wAXHf2rn4b2O9nignvLgwwrttgcN5QzwPX8Kq3eqyRrMlm7AOpRtow2R161DS3Rd3sbIktLc3d0bsvNCDHHG64R4wDgk54fPGPSslC10qyRHCscbgcZHt+A6VmW9/O9o8RugGZhxIwCr/tH6eg71b0w3kUkqabcTTshy84yIwvY4Izn681UZa6mc1podFDa2oDeQ0arnO0yqCvpgGrKWkcbjzA5B5xtwf6is1NWvTGqMY5GxhmaFct9eKaLx4yMLEjH+7EK7U9Dga1Nny7b/nk36f4UVkfbrj+//wCOCinzMXKdA1lGqHcxyKPlMsVrbM89xJH5ojjB+Vff1z7ZqKO+tlmjknAumIKyQjcoU9iGB54zSpqkMKyN5txDOS2xlfgIRgjABOenJ6YrOUn0LjFdSw13FZWmoJPHE16rCGFGcnp1bjg88djxx3zh6nZSyW1vLLO852EEIDiIDovt69PwzWrqJtp9QiitbkXDwxYE0hMaxqo3ADJ5PJ6cmqmn6pdaWxWKxQqZTuTy8EsQARuPsefTOetYN8xtZLQs3SQ2ekx2qThLaTbLJtB3limdpHoGA+ucnkVUtjbRwQSxzsZWYCaORMop3dmHtg4IHXg8Vr6lJBLZG3tbLTkZU3tNuz82OQnOeuBvbrycVTWKCELZ6XLbyrJ+8uS8W8h8EALn0B/MUkn0G7J6kheIXcUNu8rqZVkaHB/egZJXn2HGfXFbKa0pkRv7St1tUkO134kAJBMe/wDugHBGM8AdKwCptGkMce1xGTiXBl2nC5x/CoyP9rsMdag1a4RIrYRgFxFtMbIrAemM9OO/X8uXyXepfPZaGvq2opLdtd2strKYy2JCAwBJByuOTjHrWZc3M0MkkzzpOUHlxSEAfK2fnUdcdBmq6XirZRKsSmTaQSyYAXGMjt649cZqlp8seiW5lL3LxjerMoQuAQOCpOChHH157U5w5VoOEubcx/7TuZo5LX7fJBGfmIQZ3Adf/rdqr6bqcX26SSaQhDFt3MCSAD/hn2qSXRbuSyGq2E2+Bx++MXBgZjja56Ln3wDnHasnSbgWuowybYpDyoSVco2eAGHcdMjvWGp0QfK7o7Sx1eGPTruXz1ZBGxa3X5iSxUbxkbVJBK5HoDjjNU3vrU30U91BNHaXakbQwOxAcAI3U45GW571reHbK1vrqyaaSJ0lgJvGlhPlIOflIH3UBCc8ds4rn59GFze/2at6BMhYofK2xhc5yx6gYyfbcAcU1Fo1nVurE981l/ZlsybfOYAOqnLNg9WPQDsF7Aepqzod1LpsMlzBcMoiYTFFYAvjpnIIIye/uO9QWngvUIb4Ratm1gQB2KuCxTOPvchOATkg8D6VVto4HvZ0S4Chlcxq25jJg4UDAHr1wOlVHRWOaW9y7c2Ev9pXNzfjzJ/MjmuGMik4boNvUEnAIxn2pLux1G+hj2xLHFBtiYpHjygOMkdOuM+9Tf2RHZwXOpOxiZGhVYZOH8x1znb14OKmfXdQ07SprZp5Pssu5HiZgxzye/8AtDnHvT5dCebUwpdDm0yze4ZHmDMcgDgqAefp1NWdTjnt7RXvYGgmwMHcu508sEE4P3hnr+ByeKpyXMuuiOGMsBGM4LHJ/vcnv6Af41LIHuD86ylYbcRgyvygzkL6jrkD16UU4vcc5Iybi0/0gxqrytuIKjgADnrWhpzSRBtqyqV6RxMVUcd2/HmoHuZpLmRI0jU7sc53Men07U8JcSsiASSNk5XBP6Cq0RDba1LunXJmuWSaTLNjCjoAOvNaZeGIkxplvVjnNVdF09mlk87y1GASp+Vh/n9K0ZbXGdhBAOOOtdFO/LqctS3NoVvtX+wtFSfZ3/uv+dFVYm5c1OFLG4e3KwyMOPMViQfoQapRugOHt1k+hP8ALOKknlaZy7HJPUCmxRlzySFPbNZRv1NJW6F63ngTDLA+5TnfvII+mMVLNeQMiReU21XaVVL5wzAAnHvgdapzOkESonJH3jnvUSssaeZIMKe3cmqdkRqbE99a/a4bqC18sxpjLOXUnoPvZPAwPwFUrjV7q+kneHGSpkkcDgnIGSO/JrMk8y4KonVjxzgfUk9qvWlqljmae4Klhs2x5+df8DxU/FpEv1Lehaa9xE5ybaKVt0s8n35m7bfRevPf2rSubK3ukRY0WcMfLGFHGOn06dP5ViSauksiQvJ5UGSGlALEceg6+ntmo7HVZ1lWK2QMd3DNxj688DrQo20NVtck1nQzpcRaWdpIi4ACjlD/AJBH4VzSLILxohHuknU+XtXcGBznGe+B25Hauk1y6a9l8qLc4VyHOSdz5ycAdAD3+tYepWY8gt5QTY43Sh+VOeAh9T6UTi+W4qclc2vCOnpJdpHdah9iiA8wphF5POSW4yBz0PBOK6TUPBMmi7dRs5he2/mieRfJDudy4bcw5aP1CkdeOa860+ZYrtUtYYxIrloluJckYB5Pv34/Kulvr6/bQpS1x515ezodouz8oHJ2xggKDjknPQcVhZvVG90t2Utbtr6DWLjTdFyqIMzLC3lorEAMCSeVzjg9CSPc6Wo6Mngvy5Yrhbi+e18uVJdpUOwO9cDgDAxjOeOvNYlp9st4G+1FlQSMzhcNJMnbJ6HB/PFZupXf2i6QIJJbKI79gGxicDPXn9elPlaV2HMmTahf3F3bwuZHae4cCZd7bXPG3JP4fzqJ7S4tJF/eRsXXfIAD8pJ4Hvxg49CK6xxBLo9tJDJA0CQB4RHCUMrsRmLABPHr05HqTXPOTt8kL8m0qpYfdJbJ6fU01ETZ02l21nqOtXOr6nBejSXhaK2YuN0rAfMzYOeoLY689wK5wr9tFzcXN3HDb/N9nimUorkD5lVwMZGBnPJyKrm/nRZLdD5cB+9HDwM5Bzzk5rtfDdzdNpck/h7TIVFqy77m8kAO08nPIDbT0yQTSa5dQXvaHJwWtraab/aAmV5cN8iQjMWcYwWOcejDkc+1VluGlM6zmSF7rDERcHC/d3Z7e341o+I4Wt7ySDZN5fmM8ZkjMZIJyfl6Dn68VQiuH+2W8t4PtapjdHK5+ZfQkc1cdrkPcmKxQ+Wr3EMp2qX3L8gyTnBHI+vfJqza6hFD5wtsPkAK4GGX8as6ppXh+C/EdrqLeQ1sZC2zeRLjITIPT37YrDsoSm9ufRauLXRGc13ZoTXrzfwRr7gUxZJWGMkimou48gn6VZCxRj594x2WtEYsi/eep/OipPNt/ST86KdhXJYS07AZIAPYcVYKiNSR8zMODntTYnCRNsJw3XnG761GxeRi7AIH6DpUWSKvcfCqSifzZki2RFowyFt7ZGF46cEnPtUepWySXrpBM81shGyRk2luOflzxzTQZY3VRGwLDcGK43D1Ge1I7Ss7MTjPf0pKNxt26FyG3ghihlugZVdsBSuFXnkkZycdccZqpqs008okUTLCT8nmYBY9zgf59zTHhnvdqxebNtHLseB+BNOjsjbqzMYy3sVOPyqmmtik0UWjJX5zye1aOiWsCTmeR9yxDdgg7Se2T9ccD1pqWMLAzXLMY8/dDcMfSp5J4541jXfHaiTO1MIB75561cY2REpXGXV2I3ZchQxOdowfpUBgVsxr/H95evH+e9QyzpEzJHlht2hiB1z1wRUSSKp3AlmI5yaUlfQqLsirLFB4f1J1kkJZgQQuC0YPTP8AkVo201yJhIHXcVzl8AIo7msq8tTqWp7sRhXI8w88DjJAHfFbX2mHT42McMcsuNqySjO0dsA8ZrOjFq6ZdaSaVtylPKzs0YaOTdwEZcIKs21tAhUFGlcHePmxGCOhx3xUEQkJLFN0snXPUD+lXUcqoTzA0pyEReeSOcVtyK+pk59ihHLNDcsY3cbCfLAbAUHrgds5P603aHiJXlFPQHjPfFNNvIxURq8owSQgyeBk/hjvU0D+WwxgD+HGMVm466Fp6alTfCHO6RBux94n88itPQfEzaTP5DWdvOkzAyeZGsm3BB34yCSOw+tZt9FHNJuZB5mc5YH+RqOO32SCQRxlSfmURcMPQ85x+NZTi5bmsJJG3r+u3+v3KvdNGIUJ8kRpsymTjPJx34+tZHlyByQQ4ClUOM/Xt1/lTjYCaR5TbOS53EeYMDnoFHGPbNEodmJdQhPOSSTj+tOEGhSmmS29nJOctHhQef8A69aElo1ogM5cZGVXb1+lQkRNeo9hDLFFgFRI2cEDrn6+1a+p6tfayYv7Rn80xfdJxxnr/Kr1uZSsZMk+RhEOO/b+VKkLuwJUHIzzz+QqRo/s+Hfc6+ic498Vn3mqyRqptw8YOeXj24/XNEpKO5MYuWxofZ2/uf8AjlFYX9rXX/PcUVn7ZdjT2LN49QO2KjuSfM6/w0UVp3MzY152YaWGYnFhCBk/Ws4/6v8AE0UVVLYc9yGZ2+yMNxx6ZqKEDymOOaKKb3CJcYD+w7tsDd+7Ge+N1RRj/QE+tFFWiJGfNzIfrTB940UUikSWIH9rdP8Al1b/ANDFPvwDeIMcZHFFFEdmOW6LcRItbhgcMSoJHXGagT/XRHvtooq5Ga3I7piltlCVOWHHHB61FGoxjAxgHFFFZ9TXoNk5bB6DtUjkrCgU4AXt9aKKTGiDc3lR/MeZGzz14q3ane53/Ng4GecCiihCZKv3wO1DEkPyeKKKJbmZah+657hRzWZqABWHIzmTvRRXJW+JnTS+Ed5af3F/KiiiszQ/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0" descr="data:image/jpeg;base64,/9j/4AAQSkZJRgABAQEAYABgAAD/2wBDAAoHBwkHBgoJCAkLCwoMDxkQDw4ODx4WFxIZJCAmJSMgIyIoLTkwKCo2KyIjMkQyNjs9QEBAJjBGS0U+Sjk/QD3/2wBDAQsLCw8NDx0QEB09KSMpPT09PT09PT09PT09PT09PT09PT09PT09PT09PT09PT09PT09PT09PT09PT09PT09PT3/wAARCACyAM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y27pQF55q6lkuPmY/wDAV/rUq6bIyb0G7noO1dpwPYpKozyatpKIx8rcircOjSOmZHSP2JyaZJpTqSFdTjvTRLIGu2cYZjTPNjbopB9S1S/YWH3sU5bUD72KtJskatywt2iwChYN070gOTV2K1t2GCzb/QYxirh0+C2gWV8vuP3VIGPqT0qkhNmbCvXNWlmES/KATU4u7GH76ptA6K5Y/nUE2p2Z3GG2Ykf32x+lVewtxiPJNJ5a9X4xTntLiLPmywxqDx5koX8gOaryX85TahWNSclUGM/1NVjuJy2cmsXO2xpyXLhVWGGvoD/uqzD+VCxWkYDSXbPzysceD+ZqoFweWpG+X6U+dsORI0JZ7EHbHbSsD03yAn9BVQyQ7v8Aj2wM9nqJZGCgL0HTnpVm9msBp9kbJbhbwZFz5pBQkdCv1qOaSY1FEbSxY+VWX2JqJnLfdAqPzAVIK8nGDTkBq1N9SXFdCe0uJbaUSJ8rDoaHleZz5j5PqadHcvGMZyPQjNP+2qy4aCHPqq4pKEWx8zRXK8/LzT1yvXrUjTxsoxGARnnuaiaUHotaJJLchu/QeJ9voaf9ohPVSp9RVNmwelJvX+Kk6jWw1FMu+dD6miqW9KKn20uw/Zo1Vu4QO4P0FK1yjYAVj75xUFzFBbwh/MLOezDbj8OtZxm5OF61mp3LcbGvLdrbvtcFuARzVaXVMjCqAPc5rPclm+6F9hRsY9uaq5JO14zd+Kj8wt9acls5xkAZ9auw2DAAtgex6/l1q0myWyCPeFyTj6GlckjOS3uateSqjBO4DqM8D6np+tVri7RBiMp9V5/U/wBBVvQlakDRuT6D3pRalTls898YH61CZi2fmwD/AJ61qaLZLq15HC8IEIYeZMp27Rn36mspTS1NIxbdkLYaZNfsRb7fkIDEDdg+nYZ9q3rXwtDGAZgZGx95n6/gOK2LNLNbaFNPjMccg+SMDkEk9fU+prSks7lUVpIZQCNzFVyVWud1b7HVGhbcxF0W3SLzGhjCBtvPAB/+vSpZ2u9kS2t/TAWrZkXdIjEu23IBAU5+p4rFvNQksPIlPmNubYAx4TPQkgVk6z2N1Rja5cvNIEUJla1QgjgDAz61l3Gm2JiBkgGCcbl+Uqe3HpWZ4g+IF1ctbWdl5YWJS0x3spY/3ScAjGM8e3PaszT9XudRuJLiFcjOTE7BmxjpkYyOPSqjNvVkSpx2Ro3WiugLw/PGPf8ArVP7NKp/1UuPUITXQQXZMKmNFVgvKN8pWmTzNNFvt3eOYdQnb+laxkupjKk90Yi2srqQIZic8ZQipE02U8KMEevFQz6tqcbsjTzZU4+9ipLTWpEEovluJlaMiMiXbtb1PByM9vatrxRz8ruWIdB1W4yYNOuZVH8aLx+dR3Ol31gC11aTQjHV0wK6fwT4ruEQWUktjEiEMZbqRgWBJJCgeg9cfrXXpr1prWmNJDbPd5j3PbhQxUZI57Z46elc8ptM3jTVtzx5k3gbQSW6e9V2VskHNd8fFVnpUqvYQRqXDRrAqkeVHu3demSS3A6Cud1S5bVZlkWC2gQfKI7eIIqj145znrmrhzEzUUYWDRV/7H7iitPe7GWhbEgS2cRwrg9Ttz+tVv7LeUhyVTI3MAucCk2BsCSUjA4q2qyLABtCpt+XB6io5bDYyKO3t02oise7OMk/4U0x+Y3t9cY/CqryFRxnPrSK8sowmRW0YpENmiotrdd0jov8z/Wq1xq6lfLto8L3bb1/CqptSWzLIPoDmnGPjEakDt6/lVNiSIJJZJCS7EgjGG5x9PSojg9qtGzcNiQbT/tnFKIIoz80mT6KMCo3KKyQyMwEUbO7cKoxlj2A96663sprXw9JGg+zTrjYJYSd24jLZHfIxnsKwLeaBZ4owj8uq5RN2OeuD976V2/9stcaUftUCoqyHYdwJ2Z4ORnBI57Y7VzYh8uh1YaKeoRSpo+l+Y3lxtgeWykkqnr+J9OQOarRa4qaqo+1eVapKGkRSTuxkFc8bgD065Feca14ymvdVnkNrEsLHaseSdqjoB/+rvWU/iK5S2MMSooP3icscdgM9AKwSujpvZnr91cRLOl2Jo3idd4dQTlfcA59/aue1q8M4jRptySAMrquAc8gY7deveuDt9dvDCsK7Rj7rBcMOeSD7jgjofStrStQ8y5ia9iaQsqqkargycDAx7gZ9zS5WtR83QuJotrrG2O63CQDarodp6Y6dO1a+iaA1uJozDHLBCi7pYW2MxJ9Pvcd/wBKuf2Wpt7a8VwDICDhePYNzwf60y2nVzJGs6GT5lwgUO5xwrbsDPbP0pOTsNJXKGtRG3visMvmRBNwMbFggPYknn6j1rFudYltbfMUmGJwB6fT2q5dPLNbiLzjFdI+IoZQV3IwycH1B6gE9fSuOu5WjvG3nDIx3D371cdiZPU6067Hc6JEtybS3vri4I84wLLJFGMbnb9do6k1JG9vf3sVpcyR2UUcWzzWjzyoJG4KeGbvjgE47VS0WS0uNRtr2+RndBizt3AKSODzuwASAeevcDtVnUpIr28M8NtHCrjJiiGwIfQe1aw1ZhVsiorHcArrtPQEdK0NN1++0iRzaTFNww2OhHTmqllFbpeRG73SWwcGVVPO3PIFSayLE6jO+lxstozZijYY2r2HWtd3Yw21Jl1C3nXbLaru/vKxH6HithJYNY1CN5LuCziSLYqR2qrtwemBweO5561yHBwXVuvJFa1hZ2skaSzakkO4uoEmeCBkFiB8oPA7nv0qtBI6j+zdM/6Cr/8AfoUVz3kW3/QUs/8Avt/8KKOYOUkNrBCymYbnI+71A+tJPMZCOnAwAOgFRASMuWJPvUkUQkz1GOp7CnGFtzNvsRoitxtLN6dql2ucgAk9gOlTJsjQknCD8zUL3TeQzR4VVPyrj71W5JCSbGvHHBkysGb+6hxj8ajfUBtIjJRR0Eff6nrVS5vprx8uAAo6AcUyO3Y8lgPpzUOVxpA0xY/KSKaAQw3Ddz09TVqK2IyzeWFH8RrU050sLsNFi51CVWjSERbyAwOfl6Zx+lDvYatcljg0uXTPISwYXDureeZ/uAD5lyByM84Xp3IrctYreTTb+OK3hKb0jAGI2OORlzluccnsOw4rFsLs2urGC4s2nu12yeWE3MgxtVSBkc7hgdjgnoa1L6EjSG1KaFYFclGijBVUQHLADGV3nCnrgdOprmqJbHVSb3PO/ENitxqE1zEkZEjb28tdq5IzgDPTnFcyUw4B7132uS5t55PKQ7JH5Xjdgc/qCa5S/jhWRTht7kkswGBzwAKh6Gy1GW0QddqcYGQc9cdRXSaekd3pT2yqHkKfLHImVyrHO3vkjBIBGCOOtc1bAw3CDPc8HvWgt69uVmiP3W37SerLknntkKKYjrF1iJoIY7gSbTEphuIh5gI6DHIO4YI4Iz2w3BoaneyDTx55W5iJGLiFgWCHoVcDBGf7wz2IU9cgS+a7RQsEW4ZmiAxiObG4ADptkUgEdM/Spbe+KWpncx+XLzNFjcoYj72O6OOoHIIyKnQepHqd9JHmeDabYqNwjUBQ3YshyFJ/I9jWFPcx3ERDWsSSZGJIiVB+q9PyxWpqEjwwR3Vqu6FMxlm+Yxbv+WcnZgeoOMMPcHFCZYntVkgUKrtlo8/6sjsPUc5H5dqpARRXc0dzDPGQJLcq0XHAKncP1rtb6aK7u55baLylLZMXTYTyRj0549sVxLAKhYfhW1oAaVJgJwXXnY7deBjn6A/lVwST1MqiutC62Q3vTCWHAzUjMS2W60x5CvqB610Wscggc/xc/hSiRV/v59jRsdhwxPtTSGHBFMY/zR/ek/Oio8H0NFKwG7GFxu4I9TRJIEHTn070luBIThz8vHI6Uy6iXyvMdiTnAC9D70ufWwuUjWSS4Ys4AjTgKD0qKUB5D5gDHgKucU+Aphv4SwwatwBo3yrbGbIxn5mzx+FJq7GnZFP7N5jBRtQAcDoKuC2trSEBw0jn+H/H0+lDkQfKW3Sr6YCIP6mq7bZFw+cnrk9aptRJWo2S72TDzCMpyoTGFPbio/tN0IPK+0uInDqfKIUsrEFtx6nOB1pslvAqjMZ98UxYACcJmNWyexIz/hUN33K22N3TtYa1xa6TEmnxSZ8zyMjOOp3HJzjjNWbvxdqN9pskEixrGzx+W23GY1JJ9jnGM98U7RrL+yw+uXENxBZyblsnQxyFGJI5BIJOMjOPXjpXOaney3XnJceaZUlIUFiTjH3FHQAZP4ms5JNaI6IN31F8QXdtEPLfb5MsBwyYzux1/VhXG390ZpkcEE7Rn69/z6/jWhfzT3EeG4jBzhcDIwAB9OM/UmshowSazcbG6Y5bzEodlGR2HAzU1u0t4FiRHkKb3IGPSqRTnHalAK8qSDjqKkZoRSPDbxkZE21Sns8b8f8Ajppks5W+uRG2FJZ0J7ENuH9R+NUPmGME8U4knrQIurdBISqKpVwVZD0K9cevBwQaaNgAwwfI5/wqvGNp3VYMDIC+SVBq4oTYsuBGB14FbXhC5jiv5opYI5kl2Aq/HO7bwf8AgR/L2rBLdqltHMVwjqxVlYMCPUHIq2roSdjpWimRF81Y9w4LI+Q3v+NAAIwwqrpsp1G9lAYGYnLA/wAeW4wMcnJ/WrskbwuyOrK4JBDDBB7itYyujlqRsyMv5G0SvtRz8h9alIQjILfU1Glu00gjZiFcjnbu2n1xRknjaw2nHzdT71ZnYdtX1NFN5ooEXo5RAjfMzOTk54FMk3yAHgA8gA1IkUc3MjeWB12jP5CpRC5jDR7lhJKhhjkjqKUYWG5EFukSsWnkZQBwFGT+tWGuvKAEWVOOpxn3qCbbF8qohP8AeOSRSRxsyA4ZlX+Lbwab8gFMny/KPlzn1pWbK5yQw/hIqN3Jf+QxQG3KVxsI/Ks2tSkKWHHBwetPWISRvKdmEIUqWO7BBOfoMfrU0dvmPLuqJjJJOf0oeQbAtvvPHfHNUo9yW+xftWWw8hpYliCRfao3kiB8w4yi8/wt6fWuMnlla8aa+LbCxAVeMDrgD09q7K3kmvpAdTmkvNoC4dyQMcgenf8AKtVfD+i6vZv5mmxWlzgrG0TszO3oR0zwen61lPRanVSXY821bUor+djawxwwEfdIG4nAGfb6CsdwFbg/L3rofEXh5tFcBoZI1dioL98f5Nc8+WBXj+lLoWI6DGRyKhNTYZRtIPA9KibAPNS0hoQCjFKMOcBgPeg4XjcCTS5R3Ezj8KladpQN3UDH1qPGaULycEDFNaCHqM59a2dK8OT31qtzuwjsQoVcnj/PFZltDLcyJDEMvIwRcDPJNe1x+GI9I0do4HC3kTAICcbl2jge5x06mnKXKgirnlj6df8AhzWYnkV47mHJcLkEDkHB9Oeo9a057k3c7TPuZ25LMck11OtSR6xZRxXMxFxbRMyO/OR3Ue3A/KuORgiKDnoORWlLVamFfcsRNjLAHIB+bP3e2f8APrSEepPHHIqIvjYyDBDAAj070ruXcnGAe1bJ3Ododgf3j+VFMopgdBqKw5hFpaiyiVdrefKHdznrx/Kqcjq0YVpFQDoFBJP+FR+afIxFGWyfmc84/H/61VnU9X4P0qb2Ha49pF3Dam5QMcjFakemzXGjPqMb25VDtaMN86jOMn6n6+tZKSsQ6cbcbgB7Ve066gtSHurUXCkFQhfG05Hzcc9Mjr3qG3YpJdSoY2Ib5eF6EDmp0eBIdxyZeoDDgVc1C9sJbxnsYzbwnG2KUB9nHPJrR0uezjRoJnSF2kTzJJ41YAAHOFPPXnB49aeyuFruxj/6z77nao5ZB/SkDw7Nkb7M53O3B/IdK62+8N2s8qSTXTW7XDGU7iNx3Djj9Tx0/CufvPDbHJhuUeFVALElWZu4UdeoOM9uaHUQKm7i6PE2owuyxzyDLBCvI4Pc4HGc/l1rsvDen+QjiZk85yCuFAMZB4IOecenvVbwxYGPSobqTdCdzoioOSqngZ9Per80TQTNcXEZlt4yW2+YGL9+n9Oa5Jycmd0I8qOe+J6zDwpI2oKhkS4QwSBj1OcqD0wVyccfjXjEWZZAvbtX0LqVxZ+JdF1LSb63WxkaJtolwPLYDKNj16HjsTXhl1o39nSxJ5oe7dS+E+6v41cLtEysijM3zkFiSODmqbck1oXMUtoBbSwqVY53gcn8aqTQ7GwvT1pyQRZB82Kk4ChsH609YTjkj2p4jkkQBjhR+lSkNsi8zIxjP0qWIAN3J9Kkjs1CktkknoKnSCPavlj3ORk1ai+pLkjrfAUVt/akt3cLDthgxCsp25kbuvuAD+ddbPqTBJIhJy54B5Uj39x61zPhPSTqJt4nXEc7YDcjntn0/GtW60/7NGY43JTzMKGPGTwAKUuVysXG6jcy5riSO3vA+VzkxAj77hhlQT35/n61j2N8l3FmUEOW6Dj8qvu1w980NwySKBtBB+ZPQn0rNjtBHM6RneQ5xtU/Nxj/ABrWL5TmqLmLB89JotsLMrv94LkYxU3lrkHGDRDdy7JI41+TIAPsOOKWMMT8wNbx2uc0tw2iipfLHvRVC0IYriUFjGSgPUA8GnmOSb7pyanitdmdw+YVYhiO45XjtWfJ1K5inHbtG2WIyOgqxbWImJJyF/iI7Crsdr8/zAAjpnnmpLq+/s+K2lWGLzUidY2MA2yMH+8c9cDI781MvdHHUdcT6fHo8y2sAWVXChmGC0RGC4yMnDZGQax2165t7maeK1hPmiQsSuTlk2E5/X6k0alqmua/ahrwtLaRu0gVEASPG1D06DJUY9/eoBpqPGqpIwcnDEjgdOnrWN2zXbYSbVtS1CSNpb24ebBQMz8KpHTPpwKv6dq0Wno5uzvmd/3lwrb3CgYwM9ieppNL0GV590jlHV9pDRHAXHBLdASR09s10jeFtOmvUaK6uYpgdhcIGXcx+U4weM4GcYpFwTbuyzpF5p9zG0EU0txgfNKiGNB6KoPPHc9M1sW8QZh5V15RUcl5AvY+vFY8dnNpGpm0Y4lmJaRyoGcD2981Q1u9trYRpJHvDNtMrKZPMPXCqDyen0zUctze4/UoLclp4glyhL75Ebls/px0rLfRdO1Xz0g+0xXAXKSHa8ca8nDdDjJxxjqTzRFeyR4a6wocbRGNiRwegwBjg4yeTWSurXMeqx2DLEkc8ZjlkkYtgjneeck8fkeKpLlsmL4rtGP4gtLmykVLq3eNtiyIxXG5WHB9+x/nzWC/Jyy8gZr0jX9Q0vVdLt3NvPK1vbvaqZW2hZOQg45+XG7HckA8GvPrq3nhnYXP3gASFwevTOOlNyuN03FXZCoDrkjFWVCBkGOD2qaDSZpLCW4keKLbtKRu2Hcd9o747+lVArtOsPmIjOwGXPHPFOLRLTuSyxyKflG0gcH0rTgfy5hdWs7wSgfKFbDKSMHkeuT+FTwrpL+FLxbmRWv4hvi6pL5mQoQAAh0xliTgjoM1Ut7Atq8jvMiRR91fcAfQHvj1pe0S3Dkb2Ox8N6gscUtnc3EkM0rCZZmkICY5Zip4c4DY56nFJZavJfWsgkYKd+5mc4IU/wAXHf2rn4b2O9nignvLgwwrttgcN5QzwPX8Kq3eqyRrMlm7AOpRtow2R161DS3Rd3sbIktLc3d0bsvNCDHHG64R4wDgk54fPGPSslC10qyRHCscbgcZHt+A6VmW9/O9o8RugGZhxIwCr/tH6eg71b0w3kUkqabcTTshy84yIwvY4Izn681UZa6mc1podFDa2oDeQ0arnO0yqCvpgGrKWkcbjzA5B5xtwf6is1NWvTGqMY5GxhmaFct9eKaLx4yMLEjH+7EK7U9Dga1Nny7b/nk36f4UVkfbrj+//wCOCinzMXKdA1lGqHcxyKPlMsVrbM89xJH5ojjB+Vff1z7ZqKO+tlmjknAumIKyQjcoU9iGB54zSpqkMKyN5txDOS2xlfgIRgjABOenJ6YrOUn0LjFdSw13FZWmoJPHE16rCGFGcnp1bjg88djxx3zh6nZSyW1vLLO852EEIDiIDovt69PwzWrqJtp9QiitbkXDwxYE0hMaxqo3ADJ5PJ6cmqmn6pdaWxWKxQqZTuTy8EsQARuPsefTOetYN8xtZLQs3SQ2ekx2qThLaTbLJtB3limdpHoGA+ucnkVUtjbRwQSxzsZWYCaORMop3dmHtg4IHXg8Vr6lJBLZG3tbLTkZU3tNuz82OQnOeuBvbrycVTWKCELZ6XLbyrJ+8uS8W8h8EALn0B/MUkn0G7J6kheIXcUNu8rqZVkaHB/egZJXn2HGfXFbKa0pkRv7St1tUkO134kAJBMe/wDugHBGM8AdKwCptGkMce1xGTiXBl2nC5x/CoyP9rsMdag1a4RIrYRgFxFtMbIrAemM9OO/X8uXyXepfPZaGvq2opLdtd2strKYy2JCAwBJByuOTjHrWZc3M0MkkzzpOUHlxSEAfK2fnUdcdBmq6XirZRKsSmTaQSyYAXGMjt649cZqlp8seiW5lL3LxjerMoQuAQOCpOChHH157U5w5VoOEubcx/7TuZo5LX7fJBGfmIQZ3Adf/rdqr6bqcX26SSaQhDFt3MCSAD/hn2qSXRbuSyGq2E2+Bx++MXBgZjja56Ln3wDnHasnSbgWuowybYpDyoSVco2eAGHcdMjvWGp0QfK7o7Sx1eGPTruXz1ZBGxa3X5iSxUbxkbVJBK5HoDjjNU3vrU30U91BNHaXakbQwOxAcAI3U45GW571reHbK1vrqyaaSJ0lgJvGlhPlIOflIH3UBCc8ds4rn59GFze/2at6BMhYofK2xhc5yx6gYyfbcAcU1Fo1nVurE981l/ZlsybfOYAOqnLNg9WPQDsF7Aepqzod1LpsMlzBcMoiYTFFYAvjpnIIIye/uO9QWngvUIb4Ratm1gQB2KuCxTOPvchOATkg8D6VVto4HvZ0S4Chlcxq25jJg4UDAHr1wOlVHRWOaW9y7c2Ev9pXNzfjzJ/MjmuGMik4boNvUEnAIxn2pLux1G+hj2xLHFBtiYpHjygOMkdOuM+9Tf2RHZwXOpOxiZGhVYZOH8x1znb14OKmfXdQ07SprZp5Pssu5HiZgxzye/8AtDnHvT5dCebUwpdDm0yze4ZHmDMcgDgqAefp1NWdTjnt7RXvYGgmwMHcu508sEE4P3hnr+ByeKpyXMuuiOGMsBGM4LHJ/vcnv6Af41LIHuD86ylYbcRgyvygzkL6jrkD16UU4vcc5Iybi0/0gxqrytuIKjgADnrWhpzSRBtqyqV6RxMVUcd2/HmoHuZpLmRI0jU7sc53Men07U8JcSsiASSNk5XBP6Cq0RDba1LunXJmuWSaTLNjCjoAOvNaZeGIkxplvVjnNVdF09mlk87y1GASp+Vh/n9K0ZbXGdhBAOOOtdFO/LqctS3NoVvtX+wtFSfZ3/uv+dFVYm5c1OFLG4e3KwyMOPMViQfoQapRugOHt1k+hP8ALOKknlaZy7HJPUCmxRlzySFPbNZRv1NJW6F63ngTDLA+5TnfvII+mMVLNeQMiReU21XaVVL5wzAAnHvgdapzOkESonJH3jnvUSssaeZIMKe3cmqdkRqbE99a/a4bqC18sxpjLOXUnoPvZPAwPwFUrjV7q+kneHGSpkkcDgnIGSO/JrMk8y4KonVjxzgfUk9qvWlqljmae4Klhs2x5+df8DxU/FpEv1Lehaa9xE5ybaKVt0s8n35m7bfRevPf2rSubK3ukRY0WcMfLGFHGOn06dP5ViSauksiQvJ5UGSGlALEceg6+ntmo7HVZ1lWK2QMd3DNxj688DrQo20NVtck1nQzpcRaWdpIi4ACjlD/AJBH4VzSLILxohHuknU+XtXcGBznGe+B25Hauk1y6a9l8qLc4VyHOSdz5ycAdAD3+tYepWY8gt5QTY43Sh+VOeAh9T6UTi+W4qclc2vCOnpJdpHdah9iiA8wphF5POSW4yBz0PBOK6TUPBMmi7dRs5he2/mieRfJDudy4bcw5aP1CkdeOa860+ZYrtUtYYxIrloluJckYB5Pv34/Kulvr6/bQpS1x515ezodouz8oHJ2xggKDjknPQcVhZvVG90t2Utbtr6DWLjTdFyqIMzLC3lorEAMCSeVzjg9CSPc6Wo6Mngvy5Yrhbi+e18uVJdpUOwO9cDgDAxjOeOvNYlp9st4G+1FlQSMzhcNJMnbJ6HB/PFZupXf2i6QIJJbKI79gGxicDPXn9elPlaV2HMmTahf3F3bwuZHae4cCZd7bXPG3JP4fzqJ7S4tJF/eRsXXfIAD8pJ4Hvxg49CK6xxBLo9tJDJA0CQB4RHCUMrsRmLABPHr05HqTXPOTt8kL8m0qpYfdJbJ6fU01ETZ02l21nqOtXOr6nBejSXhaK2YuN0rAfMzYOeoLY689wK5wr9tFzcXN3HDb/N9nimUorkD5lVwMZGBnPJyKrm/nRZLdD5cB+9HDwM5Bzzk5rtfDdzdNpck/h7TIVFqy77m8kAO08nPIDbT0yQTSa5dQXvaHJwWtraab/aAmV5cN8iQjMWcYwWOcejDkc+1VluGlM6zmSF7rDERcHC/d3Z7e341o+I4Wt7ySDZN5fmM8ZkjMZIJyfl6Dn68VQiuH+2W8t4PtapjdHK5+ZfQkc1cdrkPcmKxQ+Wr3EMp2qX3L8gyTnBHI+vfJqza6hFD5wtsPkAK4GGX8as6ppXh+C/EdrqLeQ1sZC2zeRLjITIPT37YrDsoSm9ufRauLXRGc13ZoTXrzfwRr7gUxZJWGMkimou48gn6VZCxRj594x2WtEYsi/eep/OipPNt/ST86KdhXJYS07AZIAPYcVYKiNSR8zMODntTYnCRNsJw3XnG761GxeRi7AIH6DpUWSKvcfCqSifzZki2RFowyFt7ZGF46cEnPtUepWySXrpBM81shGyRk2luOflzxzTQZY3VRGwLDcGK43D1Ge1I7Ss7MTjPf0pKNxt26FyG3ghihlugZVdsBSuFXnkkZycdccZqpqs008okUTLCT8nmYBY9zgf59zTHhnvdqxebNtHLseB+BNOjsjbqzMYy3sVOPyqmmtik0UWjJX5zye1aOiWsCTmeR9yxDdgg7Se2T9ccD1pqWMLAzXLMY8/dDcMfSp5J4541jXfHaiTO1MIB75561cY2REpXGXV2I3ZchQxOdowfpUBgVsxr/H95evH+e9QyzpEzJHlht2hiB1z1wRUSSKp3AlmI5yaUlfQqLsirLFB4f1J1kkJZgQQuC0YPTP8AkVo201yJhIHXcVzl8AIo7msq8tTqWp7sRhXI8w88DjJAHfFbX2mHT42McMcsuNqySjO0dsA8ZrOjFq6ZdaSaVtylPKzs0YaOTdwEZcIKs21tAhUFGlcHePmxGCOhx3xUEQkJLFN0snXPUD+lXUcqoTzA0pyEReeSOcVtyK+pk59ihHLNDcsY3cbCfLAbAUHrgds5P603aHiJXlFPQHjPfFNNvIxURq8owSQgyeBk/hjvU0D+WwxgD+HGMVm466Fp6alTfCHO6RBux94n88itPQfEzaTP5DWdvOkzAyeZGsm3BB34yCSOw+tZt9FHNJuZB5mc5YH+RqOO32SCQRxlSfmURcMPQ85x+NZTi5bmsJJG3r+u3+v3KvdNGIUJ8kRpsymTjPJx34+tZHlyByQQ4ClUOM/Xt1/lTjYCaR5TbOS53EeYMDnoFHGPbNEodmJdQhPOSSTj+tOEGhSmmS29nJOctHhQef8A69aElo1ogM5cZGVXb1+lQkRNeo9hDLFFgFRI2cEDrn6+1a+p6tfayYv7Rn80xfdJxxnr/Kr1uZSsZMk+RhEOO/b+VKkLuwJUHIzzz+QqRo/s+Hfc6+ic498Vn3mqyRqptw8YOeXj24/XNEpKO5MYuWxofZ2/uf8AjlFYX9rXX/PcUVn7ZdjT2LN49QO2KjuSfM6/w0UVp3MzY152YaWGYnFhCBk/Ws4/6v8AE0UVVLYc9yGZ2+yMNxx6ZqKEDymOOaKKb3CJcYD+w7tsDd+7Ge+N1RRj/QE+tFFWiJGfNzIfrTB940UUikSWIH9rdP8Al1b/ANDFPvwDeIMcZHFFFEdmOW6LcRItbhgcMSoJHXGagT/XRHvtooq5Ga3I7piltlCVOWHHHB61FGoxjAxgHFFFZ9TXoNk5bB6DtUjkrCgU4AXt9aKKTGiDc3lR/MeZGzz14q3ane53/Ng4GecCiihCZKv3wO1DEkPyeKKKJbmZah+657hRzWZqABWHIzmTvRRXJW+JnTS+Ed5af3F/KiiiszQ//9k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2" descr="data:image/jpeg;base64,/9j/4AAQSkZJRgABAQEAYABgAAD/2wBDAAoHBwkHBgoJCAkLCwoMDxkQDw4ODx4WFxIZJCAmJSMgIyIoLTkwKCo2KyIjMkQyNjs9QEBAJjBGS0U+Sjk/QD3/2wBDAQsLCw8NDx0QEB09KSMpPT09PT09PT09PT09PT09PT09PT09PT09PT09PT09PT09PT09PT09PT09PT09PT09PT3/wAARCACyAM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y27pQF55q6lkuPmY/wDAV/rUq6bIyb0G7noO1dpwPYpKozyatpKIx8rcircOjSOmZHSP2JyaZJpTqSFdTjvTRLIGu2cYZjTPNjbopB9S1S/YWH3sU5bUD72KtJskatywt2iwChYN070gOTV2K1t2GCzb/QYxirh0+C2gWV8vuP3VIGPqT0qkhNmbCvXNWlmES/KATU4u7GH76ptA6K5Y/nUE2p2Z3GG2Ykf32x+lVewtxiPJNJ5a9X4xTntLiLPmywxqDx5koX8gOaryX85TahWNSclUGM/1NVjuJy2cmsXO2xpyXLhVWGGvoD/uqzD+VCxWkYDSXbPzysceD+ZqoFweWpG+X6U+dsORI0JZ7EHbHbSsD03yAn9BVQyQ7v8Aj2wM9nqJZGCgL0HTnpVm9msBp9kbJbhbwZFz5pBQkdCv1qOaSY1FEbSxY+VWX2JqJnLfdAqPzAVIK8nGDTkBq1N9SXFdCe0uJbaUSJ8rDoaHleZz5j5PqadHcvGMZyPQjNP+2qy4aCHPqq4pKEWx8zRXK8/LzT1yvXrUjTxsoxGARnnuaiaUHotaJJLchu/QeJ9voaf9ohPVSp9RVNmwelJvX+Kk6jWw1FMu+dD6miqW9KKn20uw/Zo1Vu4QO4P0FK1yjYAVj75xUFzFBbwh/MLOezDbj8OtZxm5OF61mp3LcbGvLdrbvtcFuARzVaXVMjCqAPc5rPclm+6F9hRsY9uaq5JO14zd+Kj8wt9acls5xkAZ9auw2DAAtgex6/l1q0myWyCPeFyTj6GlckjOS3uateSqjBO4DqM8D6np+tVri7RBiMp9V5/U/wBBVvQlakDRuT6D3pRalTls898YH61CZi2fmwD/AJ61qaLZLq15HC8IEIYeZMp27Rn36mspTS1NIxbdkLYaZNfsRb7fkIDEDdg+nYZ9q3rXwtDGAZgZGx95n6/gOK2LNLNbaFNPjMccg+SMDkEk9fU+prSks7lUVpIZQCNzFVyVWud1b7HVGhbcxF0W3SLzGhjCBtvPAB/+vSpZ2u9kS2t/TAWrZkXdIjEu23IBAU5+p4rFvNQksPIlPmNubYAx4TPQkgVk6z2N1Rja5cvNIEUJla1QgjgDAz61l3Gm2JiBkgGCcbl+Uqe3HpWZ4g+IF1ctbWdl5YWJS0x3spY/3ScAjGM8e3PaszT9XudRuJLiFcjOTE7BmxjpkYyOPSqjNvVkSpx2Ro3WiugLw/PGPf8ArVP7NKp/1UuPUITXQQXZMKmNFVgvKN8pWmTzNNFvt3eOYdQnb+laxkupjKk90Yi2srqQIZic8ZQipE02U8KMEevFQz6tqcbsjTzZU4+9ipLTWpEEovluJlaMiMiXbtb1PByM9vatrxRz8ruWIdB1W4yYNOuZVH8aLx+dR3Ol31gC11aTQjHV0wK6fwT4ruEQWUktjEiEMZbqRgWBJJCgeg9cfrXXpr1prWmNJDbPd5j3PbhQxUZI57Z46elc8ptM3jTVtzx5k3gbQSW6e9V2VskHNd8fFVnpUqvYQRqXDRrAqkeVHu3demSS3A6Cud1S5bVZlkWC2gQfKI7eIIqj145znrmrhzEzUUYWDRV/7H7iitPe7GWhbEgS2cRwrg9Ttz+tVv7LeUhyVTI3MAucCk2BsCSUjA4q2qyLABtCpt+XB6io5bDYyKO3t02oise7OMk/4U0x+Y3t9cY/CqryFRxnPrSK8sowmRW0YpENmiotrdd0jov8z/Wq1xq6lfLto8L3bb1/CqptSWzLIPoDmnGPjEakDt6/lVNiSIJJZJCS7EgjGG5x9PSojg9qtGzcNiQbT/tnFKIIoz80mT6KMCo3KKyQyMwEUbO7cKoxlj2A96663sprXw9JGg+zTrjYJYSd24jLZHfIxnsKwLeaBZ4owj8uq5RN2OeuD976V2/9stcaUftUCoqyHYdwJ2Z4ORnBI57Y7VzYh8uh1YaKeoRSpo+l+Y3lxtgeWykkqnr+J9OQOarRa4qaqo+1eVapKGkRSTuxkFc8bgD065Feca14ymvdVnkNrEsLHaseSdqjoB/+rvWU/iK5S2MMSooP3icscdgM9AKwSujpvZnr91cRLOl2Jo3idd4dQTlfcA59/aue1q8M4jRptySAMrquAc8gY7deveuDt9dvDCsK7Rj7rBcMOeSD7jgjofStrStQ8y5ia9iaQsqqkargycDAx7gZ9zS5WtR83QuJotrrG2O63CQDarodp6Y6dO1a+iaA1uJozDHLBCi7pYW2MxJ9Pvcd/wBKuf2Wpt7a8VwDICDhePYNzwf60y2nVzJGs6GT5lwgUO5xwrbsDPbP0pOTsNJXKGtRG3visMvmRBNwMbFggPYknn6j1rFudYltbfMUmGJwB6fT2q5dPLNbiLzjFdI+IoZQV3IwycH1B6gE9fSuOu5WjvG3nDIx3D371cdiZPU6067Hc6JEtybS3vri4I84wLLJFGMbnb9do6k1JG9vf3sVpcyR2UUcWzzWjzyoJG4KeGbvjgE47VS0WS0uNRtr2+RndBizt3AKSODzuwASAeevcDtVnUpIr28M8NtHCrjJiiGwIfQe1aw1ZhVsiorHcArrtPQEdK0NN1++0iRzaTFNww2OhHTmqllFbpeRG73SWwcGVVPO3PIFSayLE6jO+lxstozZijYY2r2HWtd3Yw21Jl1C3nXbLaru/vKxH6HithJYNY1CN5LuCziSLYqR2qrtwemBweO5561yHBwXVuvJFa1hZ2skaSzakkO4uoEmeCBkFiB8oPA7nv0qtBI6j+zdM/6Cr/8AfoUVz3kW3/QUs/8Avt/8KKOYOUkNrBCymYbnI+71A+tJPMZCOnAwAOgFRASMuWJPvUkUQkz1GOp7CnGFtzNvsRoitxtLN6dql2ucgAk9gOlTJsjQknCD8zUL3TeQzR4VVPyrj71W5JCSbGvHHBkysGb+6hxj8ajfUBtIjJRR0Eff6nrVS5vprx8uAAo6AcUyO3Y8lgPpzUOVxpA0xY/KSKaAQw3Ddz09TVqK2IyzeWFH8RrU050sLsNFi51CVWjSERbyAwOfl6Zx+lDvYatcljg0uXTPISwYXDureeZ/uAD5lyByM84Xp3IrctYreTTb+OK3hKb0jAGI2OORlzluccnsOw4rFsLs2urGC4s2nu12yeWE3MgxtVSBkc7hgdjgnoa1L6EjSG1KaFYFclGijBVUQHLADGV3nCnrgdOprmqJbHVSb3PO/ENitxqE1zEkZEjb28tdq5IzgDPTnFcyUw4B7132uS5t55PKQ7JH5Xjdgc/qCa5S/jhWRTht7kkswGBzwAKh6Gy1GW0QddqcYGQc9cdRXSaekd3pT2yqHkKfLHImVyrHO3vkjBIBGCOOtc1bAw3CDPc8HvWgt69uVmiP3W37SerLknntkKKYjrF1iJoIY7gSbTEphuIh5gI6DHIO4YI4Iz2w3BoaneyDTx55W5iJGLiFgWCHoVcDBGf7wz2IU9cgS+a7RQsEW4ZmiAxiObG4ADptkUgEdM/Spbe+KWpncx+XLzNFjcoYj72O6OOoHIIyKnQepHqd9JHmeDabYqNwjUBQ3YshyFJ/I9jWFPcx3ERDWsSSZGJIiVB+q9PyxWpqEjwwR3Vqu6FMxlm+Yxbv+WcnZgeoOMMPcHFCZYntVkgUKrtlo8/6sjsPUc5H5dqpARRXc0dzDPGQJLcq0XHAKncP1rtb6aK7u55baLylLZMXTYTyRj0549sVxLAKhYfhW1oAaVJgJwXXnY7deBjn6A/lVwST1MqiutC62Q3vTCWHAzUjMS2W60x5CvqB610Wscggc/xc/hSiRV/v59jRsdhwxPtTSGHBFMY/zR/ek/Oio8H0NFKwG7GFxu4I9TRJIEHTn070luBIThz8vHI6Uy6iXyvMdiTnAC9D70ufWwuUjWSS4Ys4AjTgKD0qKUB5D5gDHgKucU+Aphv4SwwatwBo3yrbGbIxn5mzx+FJq7GnZFP7N5jBRtQAcDoKuC2trSEBw0jn+H/H0+lDkQfKW3Sr6YCIP6mq7bZFw+cnrk9aptRJWo2S72TDzCMpyoTGFPbio/tN0IPK+0uInDqfKIUsrEFtx6nOB1pslvAqjMZ98UxYACcJmNWyexIz/hUN33K22N3TtYa1xa6TEmnxSZ8zyMjOOp3HJzjjNWbvxdqN9pskEixrGzx+W23GY1JJ9jnGM98U7RrL+yw+uXENxBZyblsnQxyFGJI5BIJOMjOPXjpXOaney3XnJceaZUlIUFiTjH3FHQAZP4ms5JNaI6IN31F8QXdtEPLfb5MsBwyYzux1/VhXG390ZpkcEE7Rn69/z6/jWhfzT3EeG4jBzhcDIwAB9OM/UmshowSazcbG6Y5bzEodlGR2HAzU1u0t4FiRHkKb3IGPSqRTnHalAK8qSDjqKkZoRSPDbxkZE21Sns8b8f8Ajppks5W+uRG2FJZ0J7ENuH9R+NUPmGME8U4knrQIurdBISqKpVwVZD0K9cevBwQaaNgAwwfI5/wqvGNp3VYMDIC+SVBq4oTYsuBGB14FbXhC5jiv5opYI5kl2Aq/HO7bwf8AgR/L2rBLdqltHMVwjqxVlYMCPUHIq2roSdjpWimRF81Y9w4LI+Q3v+NAAIwwqrpsp1G9lAYGYnLA/wAeW4wMcnJ/WrskbwuyOrK4JBDDBB7itYyujlqRsyMv5G0SvtRz8h9alIQjILfU1Glu00gjZiFcjnbu2n1xRknjaw2nHzdT71ZnYdtX1NFN5ooEXo5RAjfMzOTk54FMk3yAHgA8gA1IkUc3MjeWB12jP5CpRC5jDR7lhJKhhjkjqKUYWG5EFukSsWnkZQBwFGT+tWGuvKAEWVOOpxn3qCbbF8qohP8AeOSRSRxsyA4ZlX+Lbwab8gFMny/KPlzn1pWbK5yQw/hIqN3Jf+QxQG3KVxsI/Ks2tSkKWHHBwetPWISRvKdmEIUqWO7BBOfoMfrU0dvmPLuqJjJJOf0oeQbAtvvPHfHNUo9yW+xftWWw8hpYliCRfao3kiB8w4yi8/wt6fWuMnlla8aa+LbCxAVeMDrgD09q7K3kmvpAdTmkvNoC4dyQMcgenf8AKtVfD+i6vZv5mmxWlzgrG0TszO3oR0zwen61lPRanVSXY821bUor+djawxwwEfdIG4nAGfb6CsdwFbg/L3rofEXh5tFcBoZI1dioL98f5Nc8+WBXj+lLoWI6DGRyKhNTYZRtIPA9KibAPNS0hoQCjFKMOcBgPeg4XjcCTS5R3Ezj8KladpQN3UDH1qPGaULycEDFNaCHqM59a2dK8OT31qtzuwjsQoVcnj/PFZltDLcyJDEMvIwRcDPJNe1x+GI9I0do4HC3kTAICcbl2jge5x06mnKXKgirnlj6df8AhzWYnkV47mHJcLkEDkHB9Oeo9a057k3c7TPuZ25LMck11OtSR6xZRxXMxFxbRMyO/OR3Ue3A/KuORgiKDnoORWlLVamFfcsRNjLAHIB+bP3e2f8APrSEepPHHIqIvjYyDBDAAj070ruXcnGAe1bJ3Ododgf3j+VFMopgdBqKw5hFpaiyiVdrefKHdznrx/Kqcjq0YVpFQDoFBJP+FR+afIxFGWyfmc84/H/61VnU9X4P0qb2Ha49pF3Dam5QMcjFakemzXGjPqMb25VDtaMN86jOMn6n6+tZKSsQ6cbcbgB7Ve066gtSHurUXCkFQhfG05Hzcc9Mjr3qG3YpJdSoY2Ib5eF6EDmp0eBIdxyZeoDDgVc1C9sJbxnsYzbwnG2KUB9nHPJrR0uezjRoJnSF2kTzJJ41YAAHOFPPXnB49aeyuFruxj/6z77nao5ZB/SkDw7Nkb7M53O3B/IdK62+8N2s8qSTXTW7XDGU7iNx3Djj9Tx0/CufvPDbHJhuUeFVALElWZu4UdeoOM9uaHUQKm7i6PE2owuyxzyDLBCvI4Pc4HGc/l1rsvDen+QjiZk85yCuFAMZB4IOecenvVbwxYGPSobqTdCdzoioOSqngZ9Per80TQTNcXEZlt4yW2+YGL9+n9Oa5Jycmd0I8qOe+J6zDwpI2oKhkS4QwSBj1OcqD0wVyccfjXjEWZZAvbtX0LqVxZ+JdF1LSb63WxkaJtolwPLYDKNj16HjsTXhl1o39nSxJ5oe7dS+E+6v41cLtEysijM3zkFiSODmqbck1oXMUtoBbSwqVY53gcn8aqTQ7GwvT1pyQRZB82Kk4ChsH609YTjkj2p4jkkQBjhR+lSkNsi8zIxjP0qWIAN3J9Kkjs1CktkknoKnSCPavlj3ORk1ai+pLkjrfAUVt/akt3cLDthgxCsp25kbuvuAD+ddbPqTBJIhJy54B5Uj39x61zPhPSTqJt4nXEc7YDcjntn0/GtW60/7NGY43JTzMKGPGTwAKUuVysXG6jcy5riSO3vA+VzkxAj77hhlQT35/n61j2N8l3FmUEOW6Dj8qvu1w980NwySKBtBB+ZPQn0rNjtBHM6RneQ5xtU/Nxj/ABrWL5TmqLmLB89JotsLMrv94LkYxU3lrkHGDRDdy7JI41+TIAPsOOKWMMT8wNbx2uc0tw2iipfLHvRVC0IYriUFjGSgPUA8GnmOSb7pyanitdmdw+YVYhiO45XjtWfJ1K5inHbtG2WIyOgqxbWImJJyF/iI7Crsdr8/zAAjpnnmpLq+/s+K2lWGLzUidY2MA2yMH+8c9cDI781MvdHHUdcT6fHo8y2sAWVXChmGC0RGC4yMnDZGQax2165t7maeK1hPmiQsSuTlk2E5/X6k0alqmua/ahrwtLaRu0gVEASPG1D06DJUY9/eoBpqPGqpIwcnDEjgdOnrWN2zXbYSbVtS1CSNpb24ebBQMz8KpHTPpwKv6dq0Wno5uzvmd/3lwrb3CgYwM9ieppNL0GV590jlHV9pDRHAXHBLdASR09s10jeFtOmvUaK6uYpgdhcIGXcx+U4weM4GcYpFwTbuyzpF5p9zG0EU0txgfNKiGNB6KoPPHc9M1sW8QZh5V15RUcl5AvY+vFY8dnNpGpm0Y4lmJaRyoGcD2981Q1u9trYRpJHvDNtMrKZPMPXCqDyen0zUctze4/UoLclp4glyhL75Ebls/px0rLfRdO1Xz0g+0xXAXKSHa8ca8nDdDjJxxjqTzRFeyR4a6wocbRGNiRwegwBjg4yeTWSurXMeqx2DLEkc8ZjlkkYtgjneeck8fkeKpLlsmL4rtGP4gtLmykVLq3eNtiyIxXG5WHB9+x/nzWC/Jyy8gZr0jX9Q0vVdLt3NvPK1vbvaqZW2hZOQg45+XG7HckA8GvPrq3nhnYXP3gASFwevTOOlNyuN03FXZCoDrkjFWVCBkGOD2qaDSZpLCW4keKLbtKRu2Hcd9o747+lVArtOsPmIjOwGXPHPFOLRLTuSyxyKflG0gcH0rTgfy5hdWs7wSgfKFbDKSMHkeuT+FTwrpL+FLxbmRWv4hvi6pL5mQoQAAh0xliTgjoM1Ut7Atq8jvMiRR91fcAfQHvj1pe0S3Dkb2Ox8N6gscUtnc3EkM0rCZZmkICY5Zip4c4DY56nFJZavJfWsgkYKd+5mc4IU/wAXHf2rn4b2O9nignvLgwwrttgcN5QzwPX8Kq3eqyRrMlm7AOpRtow2R161DS3Rd3sbIktLc3d0bsvNCDHHG64R4wDgk54fPGPSslC10qyRHCscbgcZHt+A6VmW9/O9o8RugGZhxIwCr/tH6eg71b0w3kUkqabcTTshy84yIwvY4Izn681UZa6mc1podFDa2oDeQ0arnO0yqCvpgGrKWkcbjzA5B5xtwf6is1NWvTGqMY5GxhmaFct9eKaLx4yMLEjH+7EK7U9Dga1Nny7b/nk36f4UVkfbrj+//wCOCinzMXKdA1lGqHcxyKPlMsVrbM89xJH5ojjB+Vff1z7ZqKO+tlmjknAumIKyQjcoU9iGB54zSpqkMKyN5txDOS2xlfgIRgjABOenJ6YrOUn0LjFdSw13FZWmoJPHE16rCGFGcnp1bjg88djxx3zh6nZSyW1vLLO852EEIDiIDovt69PwzWrqJtp9QiitbkXDwxYE0hMaxqo3ADJ5PJ6cmqmn6pdaWxWKxQqZTuTy8EsQARuPsefTOetYN8xtZLQs3SQ2ekx2qThLaTbLJtB3limdpHoGA+ucnkVUtjbRwQSxzsZWYCaORMop3dmHtg4IHXg8Vr6lJBLZG3tbLTkZU3tNuz82OQnOeuBvbrycVTWKCELZ6XLbyrJ+8uS8W8h8EALn0B/MUkn0G7J6kheIXcUNu8rqZVkaHB/egZJXn2HGfXFbKa0pkRv7St1tUkO134kAJBMe/wDugHBGM8AdKwCptGkMce1xGTiXBl2nC5x/CoyP9rsMdag1a4RIrYRgFxFtMbIrAemM9OO/X8uXyXepfPZaGvq2opLdtd2strKYy2JCAwBJByuOTjHrWZc3M0MkkzzpOUHlxSEAfK2fnUdcdBmq6XirZRKsSmTaQSyYAXGMjt649cZqlp8seiW5lL3LxjerMoQuAQOCpOChHH157U5w5VoOEubcx/7TuZo5LX7fJBGfmIQZ3Adf/rdqr6bqcX26SSaQhDFt3MCSAD/hn2qSXRbuSyGq2E2+Bx++MXBgZjja56Ln3wDnHasnSbgWuowybYpDyoSVco2eAGHcdMjvWGp0QfK7o7Sx1eGPTruXz1ZBGxa3X5iSxUbxkbVJBK5HoDjjNU3vrU30U91BNHaXakbQwOxAcAI3U45GW571reHbK1vrqyaaSJ0lgJvGlhPlIOflIH3UBCc8ds4rn59GFze/2at6BMhYofK2xhc5yx6gYyfbcAcU1Fo1nVurE981l/ZlsybfOYAOqnLNg9WPQDsF7Aepqzod1LpsMlzBcMoiYTFFYAvjpnIIIye/uO9QWngvUIb4Ratm1gQB2KuCxTOPvchOATkg8D6VVto4HvZ0S4Chlcxq25jJg4UDAHr1wOlVHRWOaW9y7c2Ev9pXNzfjzJ/MjmuGMik4boNvUEnAIxn2pLux1G+hj2xLHFBtiYpHjygOMkdOuM+9Tf2RHZwXOpOxiZGhVYZOH8x1znb14OKmfXdQ07SprZp5Pssu5HiZgxzye/8AtDnHvT5dCebUwpdDm0yze4ZHmDMcgDgqAefp1NWdTjnt7RXvYGgmwMHcu508sEE4P3hnr+ByeKpyXMuuiOGMsBGM4LHJ/vcnv6Af41LIHuD86ylYbcRgyvygzkL6jrkD16UU4vcc5Iybi0/0gxqrytuIKjgADnrWhpzSRBtqyqV6RxMVUcd2/HmoHuZpLmRI0jU7sc53Men07U8JcSsiASSNk5XBP6Cq0RDba1LunXJmuWSaTLNjCjoAOvNaZeGIkxplvVjnNVdF09mlk87y1GASp+Vh/n9K0ZbXGdhBAOOOtdFO/LqctS3NoVvtX+wtFSfZ3/uv+dFVYm5c1OFLG4e3KwyMOPMViQfoQapRugOHt1k+hP8ALOKknlaZy7HJPUCmxRlzySFPbNZRv1NJW6F63ngTDLA+5TnfvII+mMVLNeQMiReU21XaVVL5wzAAnHvgdapzOkESonJH3jnvUSssaeZIMKe3cmqdkRqbE99a/a4bqC18sxpjLOXUnoPvZPAwPwFUrjV7q+kneHGSpkkcDgnIGSO/JrMk8y4KonVjxzgfUk9qvWlqljmae4Klhs2x5+df8DxU/FpEv1Lehaa9xE5ybaKVt0s8n35m7bfRevPf2rSubK3ukRY0WcMfLGFHGOn06dP5ViSauksiQvJ5UGSGlALEceg6+ntmo7HVZ1lWK2QMd3DNxj688DrQo20NVtck1nQzpcRaWdpIi4ACjlD/AJBH4VzSLILxohHuknU+XtXcGBznGe+B25Hauk1y6a9l8qLc4VyHOSdz5ycAdAD3+tYepWY8gt5QTY43Sh+VOeAh9T6UTi+W4qclc2vCOnpJdpHdah9iiA8wphF5POSW4yBz0PBOK6TUPBMmi7dRs5he2/mieRfJDudy4bcw5aP1CkdeOa860+ZYrtUtYYxIrloluJckYB5Pv34/Kulvr6/bQpS1x515ezodouz8oHJ2xggKDjknPQcVhZvVG90t2Utbtr6DWLjTdFyqIMzLC3lorEAMCSeVzjg9CSPc6Wo6Mngvy5Yrhbi+e18uVJdpUOwO9cDgDAxjOeOvNYlp9st4G+1FlQSMzhcNJMnbJ6HB/PFZupXf2i6QIJJbKI79gGxicDPXn9elPlaV2HMmTahf3F3bwuZHae4cCZd7bXPG3JP4fzqJ7S4tJF/eRsXXfIAD8pJ4Hvxg49CK6xxBLo9tJDJA0CQB4RHCUMrsRmLABPHr05HqTXPOTt8kL8m0qpYfdJbJ6fU01ETZ02l21nqOtXOr6nBejSXhaK2YuN0rAfMzYOeoLY689wK5wr9tFzcXN3HDb/N9nimUorkD5lVwMZGBnPJyKrm/nRZLdD5cB+9HDwM5Bzzk5rtfDdzdNpck/h7TIVFqy77m8kAO08nPIDbT0yQTSa5dQXvaHJwWtraab/aAmV5cN8iQjMWcYwWOcejDkc+1VluGlM6zmSF7rDERcHC/d3Z7e341o+I4Wt7ySDZN5fmM8ZkjMZIJyfl6Dn68VQiuH+2W8t4PtapjdHK5+ZfQkc1cdrkPcmKxQ+Wr3EMp2qX3L8gyTnBHI+vfJqza6hFD5wtsPkAK4GGX8as6ppXh+C/EdrqLeQ1sZC2zeRLjITIPT37YrDsoSm9ufRauLXRGc13ZoTXrzfwRr7gUxZJWGMkimou48gn6VZCxRj594x2WtEYsi/eep/OipPNt/ST86KdhXJYS07AZIAPYcVYKiNSR8zMODntTYnCRNsJw3XnG761GxeRi7AIH6DpUWSKvcfCqSifzZki2RFowyFt7ZGF46cEnPtUepWySXrpBM81shGyRk2luOflzxzTQZY3VRGwLDcGK43D1Ge1I7Ss7MTjPf0pKNxt26FyG3ghihlugZVdsBSuFXnkkZycdccZqpqs008okUTLCT8nmYBY9zgf59zTHhnvdqxebNtHLseB+BNOjsjbqzMYy3sVOPyqmmtik0UWjJX5zye1aOiWsCTmeR9yxDdgg7Se2T9ccD1pqWMLAzXLMY8/dDcMfSp5J4541jXfHaiTO1MIB75561cY2REpXGXV2I3ZchQxOdowfpUBgVsxr/H95evH+e9QyzpEzJHlht2hiB1z1wRUSSKp3AlmI5yaUlfQqLsirLFB4f1J1kkJZgQQuC0YPTP8AkVo201yJhIHXcVzl8AIo7msq8tTqWp7sRhXI8w88DjJAHfFbX2mHT42McMcsuNqySjO0dsA8ZrOjFq6ZdaSaVtylPKzs0YaOTdwEZcIKs21tAhUFGlcHePmxGCOhx3xUEQkJLFN0snXPUD+lXUcqoTzA0pyEReeSOcVtyK+pk59ihHLNDcsY3cbCfLAbAUHrgds5P603aHiJXlFPQHjPfFNNvIxURq8owSQgyeBk/hjvU0D+WwxgD+HGMVm466Fp6alTfCHO6RBux94n88itPQfEzaTP5DWdvOkzAyeZGsm3BB34yCSOw+tZt9FHNJuZB5mc5YH+RqOO32SCQRxlSfmURcMPQ85x+NZTi5bmsJJG3r+u3+v3KvdNGIUJ8kRpsymTjPJx34+tZHlyByQQ4ClUOM/Xt1/lTjYCaR5TbOS53EeYMDnoFHGPbNEodmJdQhPOSSTj+tOEGhSmmS29nJOctHhQef8A69aElo1ogM5cZGVXb1+lQkRNeo9hDLFFgFRI2cEDrn6+1a+p6tfayYv7Rn80xfdJxxnr/Kr1uZSsZMk+RhEOO/b+VKkLuwJUHIzzz+QqRo/s+Hfc6+ic498Vn3mqyRqptw8YOeXj24/XNEpKO5MYuWxofZ2/uf8AjlFYX9rXX/PcUVn7ZdjT2LN49QO2KjuSfM6/w0UVp3MzY152YaWGYnFhCBk/Ws4/6v8AE0UVVLYc9yGZ2+yMNxx6ZqKEDymOOaKKb3CJcYD+w7tsDd+7Ge+N1RRj/QE+tFFWiJGfNzIfrTB940UUikSWIH9rdP8Al1b/ANDFPvwDeIMcZHFFFEdmOW6LcRItbhgcMSoJHXGagT/XRHvtooq5Ga3I7piltlCVOWHHHB61FGoxjAxgHFFFZ9TXoNk5bB6DtUjkrCgU4AXt9aKKTGiDc3lR/MeZGzz14q3ane53/Ng4GecCiihCZKv3wO1DEkPyeKKKJbmZah+657hRzWZqABWHIzmTvRRXJW+JnTS+Ed5af3F/KiiiszQ//9k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4" descr="data:image/jpeg;base64,/9j/4AAQSkZJRgABAQEAYABgAAD/2wBDAAoHBwkHBgoJCAkLCwoMDxkQDw4ODx4WFxIZJCAmJSMgIyIoLTkwKCo2KyIjMkQyNjs9QEBAJjBGS0U+Sjk/QD3/2wBDAQsLCw8NDx0QEB09KSMpPT09PT09PT09PT09PT09PT09PT09PT09PT09PT09PT09PT09PT09PT09PT09PT09PT3/wAARCACyAM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y27pQF55q6lkuPmY/wDAV/rUq6bIyb0G7noO1dpwPYpKozyatpKIx8rcircOjSOmZHSP2JyaZJpTqSFdTjvTRLIGu2cYZjTPNjbopB9S1S/YWH3sU5bUD72KtJskatywt2iwChYN070gOTV2K1t2GCzb/QYxirh0+C2gWV8vuP3VIGPqT0qkhNmbCvXNWlmES/KATU4u7GH76ptA6K5Y/nUE2p2Z3GG2Ykf32x+lVewtxiPJNJ5a9X4xTntLiLPmywxqDx5koX8gOaryX85TahWNSclUGM/1NVjuJy2cmsXO2xpyXLhVWGGvoD/uqzD+VCxWkYDSXbPzysceD+ZqoFweWpG+X6U+dsORI0JZ7EHbHbSsD03yAn9BVQyQ7v8Aj2wM9nqJZGCgL0HTnpVm9msBp9kbJbhbwZFz5pBQkdCv1qOaSY1FEbSxY+VWX2JqJnLfdAqPzAVIK8nGDTkBq1N9SXFdCe0uJbaUSJ8rDoaHleZz5j5PqadHcvGMZyPQjNP+2qy4aCHPqq4pKEWx8zRXK8/LzT1yvXrUjTxsoxGARnnuaiaUHotaJJLchu/QeJ9voaf9ohPVSp9RVNmwelJvX+Kk6jWw1FMu+dD6miqW9KKn20uw/Zo1Vu4QO4P0FK1yjYAVj75xUFzFBbwh/MLOezDbj8OtZxm5OF61mp3LcbGvLdrbvtcFuARzVaXVMjCqAPc5rPclm+6F9hRsY9uaq5JO14zd+Kj8wt9acls5xkAZ9auw2DAAtgex6/l1q0myWyCPeFyTj6GlckjOS3uateSqjBO4DqM8D6np+tVri7RBiMp9V5/U/wBBVvQlakDRuT6D3pRalTls898YH61CZi2fmwD/AJ61qaLZLq15HC8IEIYeZMp27Rn36mspTS1NIxbdkLYaZNfsRb7fkIDEDdg+nYZ9q3rXwtDGAZgZGx95n6/gOK2LNLNbaFNPjMccg+SMDkEk9fU+prSks7lUVpIZQCNzFVyVWud1b7HVGhbcxF0W3SLzGhjCBtvPAB/+vSpZ2u9kS2t/TAWrZkXdIjEu23IBAU5+p4rFvNQksPIlPmNubYAx4TPQkgVk6z2N1Rja5cvNIEUJla1QgjgDAz61l3Gm2JiBkgGCcbl+Uqe3HpWZ4g+IF1ctbWdl5YWJS0x3spY/3ScAjGM8e3PaszT9XudRuJLiFcjOTE7BmxjpkYyOPSqjNvVkSpx2Ro3WiugLw/PGPf8ArVP7NKp/1UuPUITXQQXZMKmNFVgvKN8pWmTzNNFvt3eOYdQnb+laxkupjKk90Yi2srqQIZic8ZQipE02U8KMEevFQz6tqcbsjTzZU4+9ipLTWpEEovluJlaMiMiXbtb1PByM9vatrxRz8ruWIdB1W4yYNOuZVH8aLx+dR3Ol31gC11aTQjHV0wK6fwT4ruEQWUktjEiEMZbqRgWBJJCgeg9cfrXXpr1prWmNJDbPd5j3PbhQxUZI57Z46elc8ptM3jTVtzx5k3gbQSW6e9V2VskHNd8fFVnpUqvYQRqXDRrAqkeVHu3demSS3A6Cud1S5bVZlkWC2gQfKI7eIIqj145znrmrhzEzUUYWDRV/7H7iitPe7GWhbEgS2cRwrg9Ttz+tVv7LeUhyVTI3MAucCk2BsCSUjA4q2qyLABtCpt+XB6io5bDYyKO3t02oise7OMk/4U0x+Y3t9cY/CqryFRxnPrSK8sowmRW0YpENmiotrdd0jov8z/Wq1xq6lfLto8L3bb1/CqptSWzLIPoDmnGPjEakDt6/lVNiSIJJZJCS7EgjGG5x9PSojg9qtGzcNiQbT/tnFKIIoz80mT6KMCo3KKyQyMwEUbO7cKoxlj2A96663sprXw9JGg+zTrjYJYSd24jLZHfIxnsKwLeaBZ4owj8uq5RN2OeuD976V2/9stcaUftUCoqyHYdwJ2Z4ORnBI57Y7VzYh8uh1YaKeoRSpo+l+Y3lxtgeWykkqnr+J9OQOarRa4qaqo+1eVapKGkRSTuxkFc8bgD065Feca14ymvdVnkNrEsLHaseSdqjoB/+rvWU/iK5S2MMSooP3icscdgM9AKwSujpvZnr91cRLOl2Jo3idd4dQTlfcA59/aue1q8M4jRptySAMrquAc8gY7deveuDt9dvDCsK7Rj7rBcMOeSD7jgjofStrStQ8y5ia9iaQsqqkargycDAx7gZ9zS5WtR83QuJotrrG2O63CQDarodp6Y6dO1a+iaA1uJozDHLBCi7pYW2MxJ9Pvcd/wBKuf2Wpt7a8VwDICDhePYNzwf60y2nVzJGs6GT5lwgUO5xwrbsDPbP0pOTsNJXKGtRG3visMvmRBNwMbFggPYknn6j1rFudYltbfMUmGJwB6fT2q5dPLNbiLzjFdI+IoZQV3IwycH1B6gE9fSuOu5WjvG3nDIx3D371cdiZPU6067Hc6JEtybS3vri4I84wLLJFGMbnb9do6k1JG9vf3sVpcyR2UUcWzzWjzyoJG4KeGbvjgE47VS0WS0uNRtr2+RndBizt3AKSODzuwASAeevcDtVnUpIr28M8NtHCrjJiiGwIfQe1aw1ZhVsiorHcArrtPQEdK0NN1++0iRzaTFNww2OhHTmqllFbpeRG73SWwcGVVPO3PIFSayLE6jO+lxstozZijYY2r2HWtd3Yw21Jl1C3nXbLaru/vKxH6HithJYNY1CN5LuCziSLYqR2qrtwemBweO5561yHBwXVuvJFa1hZ2skaSzakkO4uoEmeCBkFiB8oPA7nv0qtBI6j+zdM/6Cr/8AfoUVz3kW3/QUs/8Avt/8KKOYOUkNrBCymYbnI+71A+tJPMZCOnAwAOgFRASMuWJPvUkUQkz1GOp7CnGFtzNvsRoitxtLN6dql2ucgAk9gOlTJsjQknCD8zUL3TeQzR4VVPyrj71W5JCSbGvHHBkysGb+6hxj8ajfUBtIjJRR0Eff6nrVS5vprx8uAAo6AcUyO3Y8lgPpzUOVxpA0xY/KSKaAQw3Ddz09TVqK2IyzeWFH8RrU050sLsNFi51CVWjSERbyAwOfl6Zx+lDvYatcljg0uXTPISwYXDureeZ/uAD5lyByM84Xp3IrctYreTTb+OK3hKb0jAGI2OORlzluccnsOw4rFsLs2urGC4s2nu12yeWE3MgxtVSBkc7hgdjgnoa1L6EjSG1KaFYFclGijBVUQHLADGV3nCnrgdOprmqJbHVSb3PO/ENitxqE1zEkZEjb28tdq5IzgDPTnFcyUw4B7132uS5t55PKQ7JH5Xjdgc/qCa5S/jhWRTht7kkswGBzwAKh6Gy1GW0QddqcYGQc9cdRXSaekd3pT2yqHkKfLHImVyrHO3vkjBIBGCOOtc1bAw3CDPc8HvWgt69uVmiP3W37SerLknntkKKYjrF1iJoIY7gSbTEphuIh5gI6DHIO4YI4Iz2w3BoaneyDTx55W5iJGLiFgWCHoVcDBGf7wz2IU9cgS+a7RQsEW4ZmiAxiObG4ADptkUgEdM/Spbe+KWpncx+XLzNFjcoYj72O6OOoHIIyKnQepHqd9JHmeDabYqNwjUBQ3YshyFJ/I9jWFPcx3ERDWsSSZGJIiVB+q9PyxWpqEjwwR3Vqu6FMxlm+Yxbv+WcnZgeoOMMPcHFCZYntVkgUKrtlo8/6sjsPUc5H5dqpARRXc0dzDPGQJLcq0XHAKncP1rtb6aK7u55baLylLZMXTYTyRj0549sVxLAKhYfhW1oAaVJgJwXXnY7deBjn6A/lVwST1MqiutC62Q3vTCWHAzUjMS2W60x5CvqB610Wscggc/xc/hSiRV/v59jRsdhwxPtTSGHBFMY/zR/ek/Oio8H0NFKwG7GFxu4I9TRJIEHTn070luBIThz8vHI6Uy6iXyvMdiTnAC9D70ufWwuUjWSS4Ys4AjTgKD0qKUB5D5gDHgKucU+Aphv4SwwatwBo3yrbGbIxn5mzx+FJq7GnZFP7N5jBRtQAcDoKuC2trSEBw0jn+H/H0+lDkQfKW3Sr6YCIP6mq7bZFw+cnrk9aptRJWo2S72TDzCMpyoTGFPbio/tN0IPK+0uInDqfKIUsrEFtx6nOB1pslvAqjMZ98UxYACcJmNWyexIz/hUN33K22N3TtYa1xa6TEmnxSZ8zyMjOOp3HJzjjNWbvxdqN9pskEixrGzx+W23GY1JJ9jnGM98U7RrL+yw+uXENxBZyblsnQxyFGJI5BIJOMjOPXjpXOaney3XnJceaZUlIUFiTjH3FHQAZP4ms5JNaI6IN31F8QXdtEPLfb5MsBwyYzux1/VhXG390ZpkcEE7Rn69/z6/jWhfzT3EeG4jBzhcDIwAB9OM/UmshowSazcbG6Y5bzEodlGR2HAzU1u0t4FiRHkKb3IGPSqRTnHalAK8qSDjqKkZoRSPDbxkZE21Sns8b8f8Ajppks5W+uRG2FJZ0J7ENuH9R+NUPmGME8U4knrQIurdBISqKpVwVZD0K9cevBwQaaNgAwwfI5/wqvGNp3VYMDIC+SVBq4oTYsuBGB14FbXhC5jiv5opYI5kl2Aq/HO7bwf8AgR/L2rBLdqltHMVwjqxVlYMCPUHIq2roSdjpWimRF81Y9w4LI+Q3v+NAAIwwqrpsp1G9lAYGYnLA/wAeW4wMcnJ/WrskbwuyOrK4JBDDBB7itYyujlqRsyMv5G0SvtRz8h9alIQjILfU1Glu00gjZiFcjnbu2n1xRknjaw2nHzdT71ZnYdtX1NFN5ooEXo5RAjfMzOTk54FMk3yAHgA8gA1IkUc3MjeWB12jP5CpRC5jDR7lhJKhhjkjqKUYWG5EFukSsWnkZQBwFGT+tWGuvKAEWVOOpxn3qCbbF8qohP8AeOSRSRxsyA4ZlX+Lbwab8gFMny/KPlzn1pWbK5yQw/hIqN3Jf+QxQG3KVxsI/Ks2tSkKWHHBwetPWISRvKdmEIUqWO7BBOfoMfrU0dvmPLuqJjJJOf0oeQbAtvvPHfHNUo9yW+xftWWw8hpYliCRfao3kiB8w4yi8/wt6fWuMnlla8aa+LbCxAVeMDrgD09q7K3kmvpAdTmkvNoC4dyQMcgenf8AKtVfD+i6vZv5mmxWlzgrG0TszO3oR0zwen61lPRanVSXY821bUor+djawxwwEfdIG4nAGfb6CsdwFbg/L3rofEXh5tFcBoZI1dioL98f5Nc8+WBXj+lLoWI6DGRyKhNTYZRtIPA9KibAPNS0hoQCjFKMOcBgPeg4XjcCTS5R3Ezj8KladpQN3UDH1qPGaULycEDFNaCHqM59a2dK8OT31qtzuwjsQoVcnj/PFZltDLcyJDEMvIwRcDPJNe1x+GI9I0do4HC3kTAICcbl2jge5x06mnKXKgirnlj6df8AhzWYnkV47mHJcLkEDkHB9Oeo9a057k3c7TPuZ25LMck11OtSR6xZRxXMxFxbRMyO/OR3Ue3A/KuORgiKDnoORWlLVamFfcsRNjLAHIB+bP3e2f8APrSEepPHHIqIvjYyDBDAAj070ruXcnGAe1bJ3Ododgf3j+VFMopgdBqKw5hFpaiyiVdrefKHdznrx/Kqcjq0YVpFQDoFBJP+FR+afIxFGWyfmc84/H/61VnU9X4P0qb2Ha49pF3Dam5QMcjFakemzXGjPqMb25VDtaMN86jOMn6n6+tZKSsQ6cbcbgB7Ve066gtSHurUXCkFQhfG05Hzcc9Mjr3qG3YpJdSoY2Ib5eF6EDmp0eBIdxyZeoDDgVc1C9sJbxnsYzbwnG2KUB9nHPJrR0uezjRoJnSF2kTzJJ41YAAHOFPPXnB49aeyuFruxj/6z77nao5ZB/SkDw7Nkb7M53O3B/IdK62+8N2s8qSTXTW7XDGU7iNx3Djj9Tx0/CufvPDbHJhuUeFVALElWZu4UdeoOM9uaHUQKm7i6PE2owuyxzyDLBCvI4Pc4HGc/l1rsvDen+QjiZk85yCuFAMZB4IOecenvVbwxYGPSobqTdCdzoioOSqngZ9Per80TQTNcXEZlt4yW2+YGL9+n9Oa5Jycmd0I8qOe+J6zDwpI2oKhkS4QwSBj1OcqD0wVyccfjXjEWZZAvbtX0LqVxZ+JdF1LSb63WxkaJtolwPLYDKNj16HjsTXhl1o39nSxJ5oe7dS+E+6v41cLtEysijM3zkFiSODmqbck1oXMUtoBbSwqVY53gcn8aqTQ7GwvT1pyQRZB82Kk4ChsH609YTjkj2p4jkkQBjhR+lSkNsi8zIxjP0qWIAN3J9Kkjs1CktkknoKnSCPavlj3ORk1ai+pLkjrfAUVt/akt3cLDthgxCsp25kbuvuAD+ddbPqTBJIhJy54B5Uj39x61zPhPSTqJt4nXEc7YDcjntn0/GtW60/7NGY43JTzMKGPGTwAKUuVysXG6jcy5riSO3vA+VzkxAj77hhlQT35/n61j2N8l3FmUEOW6Dj8qvu1w980NwySKBtBB+ZPQn0rNjtBHM6RneQ5xtU/Nxj/ABrWL5TmqLmLB89JotsLMrv94LkYxU3lrkHGDRDdy7JI41+TIAPsOOKWMMT8wNbx2uc0tw2iipfLHvRVC0IYriUFjGSgPUA8GnmOSb7pyanitdmdw+YVYhiO45XjtWfJ1K5inHbtG2WIyOgqxbWImJJyF/iI7Crsdr8/zAAjpnnmpLq+/s+K2lWGLzUidY2MA2yMH+8c9cDI781MvdHHUdcT6fHo8y2sAWVXChmGC0RGC4yMnDZGQax2165t7maeK1hPmiQsSuTlk2E5/X6k0alqmua/ahrwtLaRu0gVEASPG1D06DJUY9/eoBpqPGqpIwcnDEjgdOnrWN2zXbYSbVtS1CSNpb24ebBQMz8KpHTPpwKv6dq0Wno5uzvmd/3lwrb3CgYwM9ieppNL0GV590jlHV9pDRHAXHBLdASR09s10jeFtOmvUaK6uYpgdhcIGXcx+U4weM4GcYpFwTbuyzpF5p9zG0EU0txgfNKiGNB6KoPPHc9M1sW8QZh5V15RUcl5AvY+vFY8dnNpGpm0Y4lmJaRyoGcD2981Q1u9trYRpJHvDNtMrKZPMPXCqDyen0zUctze4/UoLclp4glyhL75Ebls/px0rLfRdO1Xz0g+0xXAXKSHa8ca8nDdDjJxxjqTzRFeyR4a6wocbRGNiRwegwBjg4yeTWSurXMeqx2DLEkc8ZjlkkYtgjneeck8fkeKpLlsmL4rtGP4gtLmykVLq3eNtiyIxXG5WHB9+x/nzWC/Jyy8gZr0jX9Q0vVdLt3NvPK1vbvaqZW2hZOQg45+XG7HckA8GvPrq3nhnYXP3gASFwevTOOlNyuN03FXZCoDrkjFWVCBkGOD2qaDSZpLCW4keKLbtKRu2Hcd9o747+lVArtOsPmIjOwGXPHPFOLRLTuSyxyKflG0gcH0rTgfy5hdWs7wSgfKFbDKSMHkeuT+FTwrpL+FLxbmRWv4hvi6pL5mQoQAAh0xliTgjoM1Ut7Atq8jvMiRR91fcAfQHvj1pe0S3Dkb2Ox8N6gscUtnc3EkM0rCZZmkICY5Zip4c4DY56nFJZavJfWsgkYKd+5mc4IU/wAXHf2rn4b2O9nignvLgwwrttgcN5QzwPX8Kq3eqyRrMlm7AOpRtow2R161DS3Rd3sbIktLc3d0bsvNCDHHG64R4wDgk54fPGPSslC10qyRHCscbgcZHt+A6VmW9/O9o8RugGZhxIwCr/tH6eg71b0w3kUkqabcTTshy84yIwvY4Izn681UZa6mc1podFDa2oDeQ0arnO0yqCvpgGrKWkcbjzA5B5xtwf6is1NWvTGqMY5GxhmaFct9eKaLx4yMLEjH+7EK7U9Dga1Nny7b/nk36f4UVkfbrj+//wCOCinzMXKdA1lGqHcxyKPlMsVrbM89xJH5ojjB+Vff1z7ZqKO+tlmjknAumIKyQjcoU9iGB54zSpqkMKyN5txDOS2xlfgIRgjABOenJ6YrOUn0LjFdSw13FZWmoJPHE16rCGFGcnp1bjg88djxx3zh6nZSyW1vLLO852EEIDiIDovt69PwzWrqJtp9QiitbkXDwxYE0hMaxqo3ADJ5PJ6cmqmn6pdaWxWKxQqZTuTy8EsQARuPsefTOetYN8xtZLQs3SQ2ekx2qThLaTbLJtB3limdpHoGA+ucnkVUtjbRwQSxzsZWYCaORMop3dmHtg4IHXg8Vr6lJBLZG3tbLTkZU3tNuz82OQnOeuBvbrycVTWKCELZ6XLbyrJ+8uS8W8h8EALn0B/MUkn0G7J6kheIXcUNu8rqZVkaHB/egZJXn2HGfXFbKa0pkRv7St1tUkO134kAJBMe/wDugHBGM8AdKwCptGkMce1xGTiXBl2nC5x/CoyP9rsMdag1a4RIrYRgFxFtMbIrAemM9OO/X8uXyXepfPZaGvq2opLdtd2strKYy2JCAwBJByuOTjHrWZc3M0MkkzzpOUHlxSEAfK2fnUdcdBmq6XirZRKsSmTaQSyYAXGMjt649cZqlp8seiW5lL3LxjerMoQuAQOCpOChHH157U5w5VoOEubcx/7TuZo5LX7fJBGfmIQZ3Adf/rdqr6bqcX26SSaQhDFt3MCSAD/hn2qSXRbuSyGq2E2+Bx++MXBgZjja56Ln3wDnHasnSbgWuowybYpDyoSVco2eAGHcdMjvWGp0QfK7o7Sx1eGPTruXz1ZBGxa3X5iSxUbxkbVJBK5HoDjjNU3vrU30U91BNHaXakbQwOxAcAI3U45GW571reHbK1vrqyaaSJ0lgJvGlhPlIOflIH3UBCc8ds4rn59GFze/2at6BMhYofK2xhc5yx6gYyfbcAcU1Fo1nVurE981l/ZlsybfOYAOqnLNg9WPQDsF7Aepqzod1LpsMlzBcMoiYTFFYAvjpnIIIye/uO9QWngvUIb4Ratm1gQB2KuCxTOPvchOATkg8D6VVto4HvZ0S4Chlcxq25jJg4UDAHr1wOlVHRWOaW9y7c2Ev9pXNzfjzJ/MjmuGMik4boNvUEnAIxn2pLux1G+hj2xLHFBtiYpHjygOMkdOuM+9Tf2RHZwXOpOxiZGhVYZOH8x1znb14OKmfXdQ07SprZp5Pssu5HiZgxzye/8AtDnHvT5dCebUwpdDm0yze4ZHmDMcgDgqAefp1NWdTjnt7RXvYGgmwMHcu508sEE4P3hnr+ByeKpyXMuuiOGMsBGM4LHJ/vcnv6Af41LIHuD86ylYbcRgyvygzkL6jrkD16UU4vcc5Iybi0/0gxqrytuIKjgADnrWhpzSRBtqyqV6RxMVUcd2/HmoHuZpLmRI0jU7sc53Men07U8JcSsiASSNk5XBP6Cq0RDba1LunXJmuWSaTLNjCjoAOvNaZeGIkxplvVjnNVdF09mlk87y1GASp+Vh/n9K0ZbXGdhBAOOOtdFO/LqctS3NoVvtX+wtFSfZ3/uv+dFVYm5c1OFLG4e3KwyMOPMViQfoQapRugOHt1k+hP8ALOKknlaZy7HJPUCmxRlzySFPbNZRv1NJW6F63ngTDLA+5TnfvII+mMVLNeQMiReU21XaVVL5wzAAnHvgdapzOkESonJH3jnvUSssaeZIMKe3cmqdkRqbE99a/a4bqC18sxpjLOXUnoPvZPAwPwFUrjV7q+kneHGSpkkcDgnIGSO/JrMk8y4KonVjxzgfUk9qvWlqljmae4Klhs2x5+df8DxU/FpEv1Lehaa9xE5ybaKVt0s8n35m7bfRevPf2rSubK3ukRY0WcMfLGFHGOn06dP5ViSauksiQvJ5UGSGlALEceg6+ntmo7HVZ1lWK2QMd3DNxj688DrQo20NVtck1nQzpcRaWdpIi4ACjlD/AJBH4VzSLILxohHuknU+XtXcGBznGe+B25Hauk1y6a9l8qLc4VyHOSdz5ycAdAD3+tYepWY8gt5QTY43Sh+VOeAh9T6UTi+W4qclc2vCOnpJdpHdah9iiA8wphF5POSW4yBz0PBOK6TUPBMmi7dRs5he2/mieRfJDudy4bcw5aP1CkdeOa860+ZYrtUtYYxIrloluJckYB5Pv34/Kulvr6/bQpS1x515ezodouz8oHJ2xggKDjknPQcVhZvVG90t2Utbtr6DWLjTdFyqIMzLC3lorEAMCSeVzjg9CSPc6Wo6Mngvy5Yrhbi+e18uVJdpUOwO9cDgDAxjOeOvNYlp9st4G+1FlQSMzhcNJMnbJ6HB/PFZupXf2i6QIJJbKI79gGxicDPXn9elPlaV2HMmTahf3F3bwuZHae4cCZd7bXPG3JP4fzqJ7S4tJF/eRsXXfIAD8pJ4Hvxg49CK6xxBLo9tJDJA0CQB4RHCUMrsRmLABPHr05HqTXPOTt8kL8m0qpYfdJbJ6fU01ETZ02l21nqOtXOr6nBejSXhaK2YuN0rAfMzYOeoLY689wK5wr9tFzcXN3HDb/N9nimUorkD5lVwMZGBnPJyKrm/nRZLdD5cB+9HDwM5Bzzk5rtfDdzdNpck/h7TIVFqy77m8kAO08nPIDbT0yQTSa5dQXvaHJwWtraab/aAmV5cN8iQjMWcYwWOcejDkc+1VluGlM6zmSF7rDERcHC/d3Z7e341o+I4Wt7ySDZN5fmM8ZkjMZIJyfl6Dn68VQiuH+2W8t4PtapjdHK5+ZfQkc1cdrkPcmKxQ+Wr3EMp2qX3L8gyTnBHI+vfJqza6hFD5wtsPkAK4GGX8as6ppXh+C/EdrqLeQ1sZC2zeRLjITIPT37YrDsoSm9ufRauLXRGc13ZoTXrzfwRr7gUxZJWGMkimou48gn6VZCxRj594x2WtEYsi/eep/OipPNt/ST86KdhXJYS07AZIAPYcVYKiNSR8zMODntTYnCRNsJw3XnG761GxeRi7AIH6DpUWSKvcfCqSifzZki2RFowyFt7ZGF46cEnPtUepWySXrpBM81shGyRk2luOflzxzTQZY3VRGwLDcGK43D1Ge1I7Ss7MTjPf0pKNxt26FyG3ghihlugZVdsBSuFXnkkZycdccZqpqs008okUTLCT8nmYBY9zgf59zTHhnvdqxebNtHLseB+BNOjsjbqzMYy3sVOPyqmmtik0UWjJX5zye1aOiWsCTmeR9yxDdgg7Se2T9ccD1pqWMLAzXLMY8/dDcMfSp5J4541jXfHaiTO1MIB75561cY2REpXGXV2I3ZchQxOdowfpUBgVsxr/H95evH+e9QyzpEzJHlht2hiB1z1wRUSSKp3AlmI5yaUlfQqLsirLFB4f1J1kkJZgQQuC0YPTP8AkVo201yJhIHXcVzl8AIo7msq8tTqWp7sRhXI8w88DjJAHfFbX2mHT42McMcsuNqySjO0dsA8ZrOjFq6ZdaSaVtylPKzs0YaOTdwEZcIKs21tAhUFGlcHePmxGCOhx3xUEQkJLFN0snXPUD+lXUcqoTzA0pyEReeSOcVtyK+pk59ihHLNDcsY3cbCfLAbAUHrgds5P603aHiJXlFPQHjPfFNNvIxURq8owSQgyeBk/hjvU0D+WwxgD+HGMVm466Fp6alTfCHO6RBux94n88itPQfEzaTP5DWdvOkzAyeZGsm3BB34yCSOw+tZt9FHNJuZB5mc5YH+RqOO32SCQRxlSfmURcMPQ85x+NZTi5bmsJJG3r+u3+v3KvdNGIUJ8kRpsymTjPJx34+tZHlyByQQ4ClUOM/Xt1/lTjYCaR5TbOS53EeYMDnoFHGPbNEodmJdQhPOSSTj+tOEGhSmmS29nJOctHhQef8A69aElo1ogM5cZGVXb1+lQkRNeo9hDLFFgFRI2cEDrn6+1a+p6tfayYv7Rn80xfdJxxnr/Kr1uZSsZMk+RhEOO/b+VKkLuwJUHIzzz+QqRo/s+Hfc6+ic498Vn3mqyRqptw8YOeXj24/XNEpKO5MYuWxofZ2/uf8AjlFYX9rXX/PcUVn7ZdjT2LN49QO2KjuSfM6/w0UVp3MzY152YaWGYnFhCBk/Ws4/6v8AE0UVVLYc9yGZ2+yMNxx6ZqKEDymOOaKKb3CJcYD+w7tsDd+7Ge+N1RRj/QE+tFFWiJGfNzIfrTB940UUikSWIH9rdP8Al1b/ANDFPvwDeIMcZHFFFEdmOW6LcRItbhgcMSoJHXGagT/XRHvtooq5Ga3I7piltlCVOWHHHB61FGoxjAxgHFFFZ9TXoNk5bB6DtUjkrCgU4AXt9aKKTGiDc3lR/MeZGzz14q3ane53/Ng4GecCiihCZKv3wO1DEkPyeKKKJbmZah+657hRzWZqABWHIzmTvRRXJW+JnTS+Ed5af3F/KiiiszQ//9k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 descr="data:image/jpeg;base64,/9j/4AAQSkZJRgABAQEAYABgAAD/2wBDAAoHBwkHBgoJCAkLCwoMDxkQDw4ODx4WFxIZJCAmJSMgIyIoLTkwKCo2KyIjMkQyNjs9QEBAJjBGS0U+Sjk/QD3/2wBDAQsLCw8NDx0QEB09KSMpPT09PT09PT09PT09PT09PT09PT09PT09PT09PT09PT09PT09PT09PT09PT09PT09PT3/wAARCACyAM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y27pQF55q6lkuPmY/wDAV/rUq6bIyb0G7noO1dpwPYpKozyatpKIx8rcircOjSOmZHSP2JyaZJpTqSFdTjvTRLIGu2cYZjTPNjbopB9S1S/YWH3sU5bUD72KtJskatywt2iwChYN070gOTV2K1t2GCzb/QYxirh0+C2gWV8vuP3VIGPqT0qkhNmbCvXNWlmES/KATU4u7GH76ptA6K5Y/nUE2p2Z3GG2Ykf32x+lVewtxiPJNJ5a9X4xTntLiLPmywxqDx5koX8gOaryX85TahWNSclUGM/1NVjuJy2cmsXO2xpyXLhVWGGvoD/uqzD+VCxWkYDSXbPzysceD+ZqoFweWpG+X6U+dsORI0JZ7EHbHbSsD03yAn9BVQyQ7v8Aj2wM9nqJZGCgL0HTnpVm9msBp9kbJbhbwZFz5pBQkdCv1qOaSY1FEbSxY+VWX2JqJnLfdAqPzAVIK8nGDTkBq1N9SXFdCe0uJbaUSJ8rDoaHleZz5j5PqadHcvGMZyPQjNP+2qy4aCHPqq4pKEWx8zRXK8/LzT1yvXrUjTxsoxGARnnuaiaUHotaJJLchu/QeJ9voaf9ohPVSp9RVNmwelJvX+Kk6jWw1FMu+dD6miqW9KKn20uw/Zo1Vu4QO4P0FK1yjYAVj75xUFzFBbwh/MLOezDbj8OtZxm5OF61mp3LcbGvLdrbvtcFuARzVaXVMjCqAPc5rPclm+6F9hRsY9uaq5JO14zd+Kj8wt9acls5xkAZ9auw2DAAtgex6/l1q0myWyCPeFyTj6GlckjOS3uateSqjBO4DqM8D6np+tVri7RBiMp9V5/U/wBBVvQlakDRuT6D3pRalTls898YH61CZi2fmwD/AJ61qaLZLq15HC8IEIYeZMp27Rn36mspTS1NIxbdkLYaZNfsRb7fkIDEDdg+nYZ9q3rXwtDGAZgZGx95n6/gOK2LNLNbaFNPjMccg+SMDkEk9fU+prSks7lUVpIZQCNzFVyVWud1b7HVGhbcxF0W3SLzGhjCBtvPAB/+vSpZ2u9kS2t/TAWrZkXdIjEu23IBAU5+p4rFvNQksPIlPmNubYAx4TPQkgVk6z2N1Rja5cvNIEUJla1QgjgDAz61l3Gm2JiBkgGCcbl+Uqe3HpWZ4g+IF1ctbWdl5YWJS0x3spY/3ScAjGM8e3PaszT9XudRuJLiFcjOTE7BmxjpkYyOPSqjNvVkSpx2Ro3WiugLw/PGPf8ArVP7NKp/1UuPUITXQQXZMKmNFVgvKN8pWmTzNNFvt3eOYdQnb+laxkupjKk90Yi2srqQIZic8ZQipE02U8KMEevFQz6tqcbsjTzZU4+9ipLTWpEEovluJlaMiMiXbtb1PByM9vatrxRz8ruWIdB1W4yYNOuZVH8aLx+dR3Ol31gC11aTQjHV0wK6fwT4ruEQWUktjEiEMZbqRgWBJJCgeg9cfrXXpr1prWmNJDbPd5j3PbhQxUZI57Z46elc8ptM3jTVtzx5k3gbQSW6e9V2VskHNd8fFVnpUqvYQRqXDRrAqkeVHu3demSS3A6Cud1S5bVZlkWC2gQfKI7eIIqj145znrmrhzEzUUYWDRV/7H7iitPe7GWhbEgS2cRwrg9Ttz+tVv7LeUhyVTI3MAucCk2BsCSUjA4q2qyLABtCpt+XB6io5bDYyKO3t02oise7OMk/4U0x+Y3t9cY/CqryFRxnPrSK8sowmRW0YpENmiotrdd0jov8z/Wq1xq6lfLto8L3bb1/CqptSWzLIPoDmnGPjEakDt6/lVNiSIJJZJCS7EgjGG5x9PSojg9qtGzcNiQbT/tnFKIIoz80mT6KMCo3KKyQyMwEUbO7cKoxlj2A96663sprXw9JGg+zTrjYJYSd24jLZHfIxnsKwLeaBZ4owj8uq5RN2OeuD976V2/9stcaUftUCoqyHYdwJ2Z4ORnBI57Y7VzYh8uh1YaKeoRSpo+l+Y3lxtgeWykkqnr+J9OQOarRa4qaqo+1eVapKGkRSTuxkFc8bgD065Feca14ymvdVnkNrEsLHaseSdqjoB/+rvWU/iK5S2MMSooP3icscdgM9AKwSujpvZnr91cRLOl2Jo3idd4dQTlfcA59/aue1q8M4jRptySAMrquAc8gY7deveuDt9dvDCsK7Rj7rBcMOeSD7jgjofStrStQ8y5ia9iaQsqqkargycDAx7gZ9zS5WtR83QuJotrrG2O63CQDarodp6Y6dO1a+iaA1uJozDHLBCi7pYW2MxJ9Pvcd/wBKuf2Wpt7a8VwDICDhePYNzwf60y2nVzJGs6GT5lwgUO5xwrbsDPbP0pOTsNJXKGtRG3visMvmRBNwMbFggPYknn6j1rFudYltbfMUmGJwB6fT2q5dPLNbiLzjFdI+IoZQV3IwycH1B6gE9fSuOu5WjvG3nDIx3D371cdiZPU6067Hc6JEtybS3vri4I84wLLJFGMbnb9do6k1JG9vf3sVpcyR2UUcWzzWjzyoJG4KeGbvjgE47VS0WS0uNRtr2+RndBizt3AKSODzuwASAeevcDtVnUpIr28M8NtHCrjJiiGwIfQe1aw1ZhVsiorHcArrtPQEdK0NN1++0iRzaTFNww2OhHTmqllFbpeRG73SWwcGVVPO3PIFSayLE6jO+lxstozZijYY2r2HWtd3Yw21Jl1C3nXbLaru/vKxH6HithJYNY1CN5LuCziSLYqR2qrtwemBweO5561yHBwXVuvJFa1hZ2skaSzakkO4uoEmeCBkFiB8oPA7nv0qtBI6j+zdM/6Cr/8AfoUVz3kW3/QUs/8Avt/8KKOYOUkNrBCymYbnI+71A+tJPMZCOnAwAOgFRASMuWJPvUkUQkz1GOp7CnGFtzNvsRoitxtLN6dql2ucgAk9gOlTJsjQknCD8zUL3TeQzR4VVPyrj71W5JCSbGvHHBkysGb+6hxj8ajfUBtIjJRR0Eff6nrVS5vprx8uAAo6AcUyO3Y8lgPpzUOVxpA0xY/KSKaAQw3Ddz09TVqK2IyzeWFH8RrU050sLsNFi51CVWjSERbyAwOfl6Zx+lDvYatcljg0uXTPISwYXDureeZ/uAD5lyByM84Xp3IrctYreTTb+OK3hKb0jAGI2OORlzluccnsOw4rFsLs2urGC4s2nu12yeWE3MgxtVSBkc7hgdjgnoa1L6EjSG1KaFYFclGijBVUQHLADGV3nCnrgdOprmqJbHVSb3PO/ENitxqE1zEkZEjb28tdq5IzgDPTnFcyUw4B7132uS5t55PKQ7JH5Xjdgc/qCa5S/jhWRTht7kkswGBzwAKh6Gy1GW0QddqcYGQc9cdRXSaekd3pT2yqHkKfLHImVyrHO3vkjBIBGCOOtc1bAw3CDPc8HvWgt69uVmiP3W37SerLknntkKKYjrF1iJoIY7gSbTEphuIh5gI6DHIO4YI4Iz2w3BoaneyDTx55W5iJGLiFgWCHoVcDBGf7wz2IU9cgS+a7RQsEW4ZmiAxiObG4ADptkUgEdM/Spbe+KWpncx+XLzNFjcoYj72O6OOoHIIyKnQepHqd9JHmeDabYqNwjUBQ3YshyFJ/I9jWFPcx3ERDWsSSZGJIiVB+q9PyxWpqEjwwR3Vqu6FMxlm+Yxbv+WcnZgeoOMMPcHFCZYntVkgUKrtlo8/6sjsPUc5H5dqpARRXc0dzDPGQJLcq0XHAKncP1rtb6aK7u55baLylLZMXTYTyRj0549sVxLAKhYfhW1oAaVJgJwXXnY7deBjn6A/lVwST1MqiutC62Q3vTCWHAzUjMS2W60x5CvqB610Wscggc/xc/hSiRV/v59jRsdhwxPtTSGHBFMY/zR/ek/Oio8H0NFKwG7GFxu4I9TRJIEHTn070luBIThz8vHI6Uy6iXyvMdiTnAC9D70ufWwuUjWSS4Ys4AjTgKD0qKUB5D5gDHgKucU+Aphv4SwwatwBo3yrbGbIxn5mzx+FJq7GnZFP7N5jBRtQAcDoKuC2trSEBw0jn+H/H0+lDkQfKW3Sr6YCIP6mq7bZFw+cnrk9aptRJWo2S72TDzCMpyoTGFPbio/tN0IPK+0uInDqfKIUsrEFtx6nOB1pslvAqjMZ98UxYACcJmNWyexIz/hUN33K22N3TtYa1xa6TEmnxSZ8zyMjOOp3HJzjjNWbvxdqN9pskEixrGzx+W23GY1JJ9jnGM98U7RrL+yw+uXENxBZyblsnQxyFGJI5BIJOMjOPXjpXOaney3XnJceaZUlIUFiTjH3FHQAZP4ms5JNaI6IN31F8QXdtEPLfb5MsBwyYzux1/VhXG390ZpkcEE7Rn69/z6/jWhfzT3EeG4jBzhcDIwAB9OM/UmshowSazcbG6Y5bzEodlGR2HAzU1u0t4FiRHkKb3IGPSqRTnHalAK8qSDjqKkZoRSPDbxkZE21Sns8b8f8Ajppks5W+uRG2FJZ0J7ENuH9R+NUPmGME8U4knrQIurdBISqKpVwVZD0K9cevBwQaaNgAwwfI5/wqvGNp3VYMDIC+SVBq4oTYsuBGB14FbXhC5jiv5opYI5kl2Aq/HO7bwf8AgR/L2rBLdqltHMVwjqxVlYMCPUHIq2roSdjpWimRF81Y9w4LI+Q3v+NAAIwwqrpsp1G9lAYGYnLA/wAeW4wMcnJ/WrskbwuyOrK4JBDDBB7itYyujlqRsyMv5G0SvtRz8h9alIQjILfU1Glu00gjZiFcjnbu2n1xRknjaw2nHzdT71ZnYdtX1NFN5ooEXo5RAjfMzOTk54FMk3yAHgA8gA1IkUc3MjeWB12jP5CpRC5jDR7lhJKhhjkjqKUYWG5EFukSsWnkZQBwFGT+tWGuvKAEWVOOpxn3qCbbF8qohP8AeOSRSRxsyA4ZlX+Lbwab8gFMny/KPlzn1pWbK5yQw/hIqN3Jf+QxQG3KVxsI/Ks2tSkKWHHBwetPWISRvKdmEIUqWO7BBOfoMfrU0dvmPLuqJjJJOf0oeQbAtvvPHfHNUo9yW+xftWWw8hpYliCRfao3kiB8w4yi8/wt6fWuMnlla8aa+LbCxAVeMDrgD09q7K3kmvpAdTmkvNoC4dyQMcgenf8AKtVfD+i6vZv5mmxWlzgrG0TszO3oR0zwen61lPRanVSXY821bUor+djawxwwEfdIG4nAGfb6CsdwFbg/L3rofEXh5tFcBoZI1dioL98f5Nc8+WBXj+lLoWI6DGRyKhNTYZRtIPA9KibAPNS0hoQCjFKMOcBgPeg4XjcCTS5R3Ezj8KladpQN3UDH1qPGaULycEDFNaCHqM59a2dK8OT31qtzuwjsQoVcnj/PFZltDLcyJDEMvIwRcDPJNe1x+GI9I0do4HC3kTAICcbl2jge5x06mnKXKgirnlj6df8AhzWYnkV47mHJcLkEDkHB9Oeo9a057k3c7TPuZ25LMck11OtSR6xZRxXMxFxbRMyO/OR3Ue3A/KuORgiKDnoORWlLVamFfcsRNjLAHIB+bP3e2f8APrSEepPHHIqIvjYyDBDAAj070ruXcnGAe1bJ3Ododgf3j+VFMopgdBqKw5hFpaiyiVdrefKHdznrx/Kqcjq0YVpFQDoFBJP+FR+afIxFGWyfmc84/H/61VnU9X4P0qb2Ha49pF3Dam5QMcjFakemzXGjPqMb25VDtaMN86jOMn6n6+tZKSsQ6cbcbgB7Ve066gtSHurUXCkFQhfG05Hzcc9Mjr3qG3YpJdSoY2Ib5eF6EDmp0eBIdxyZeoDDgVc1C9sJbxnsYzbwnG2KUB9nHPJrR0uezjRoJnSF2kTzJJ41YAAHOFPPXnB49aeyuFruxj/6z77nao5ZB/SkDw7Nkb7M53O3B/IdK62+8N2s8qSTXTW7XDGU7iNx3Djj9Tx0/CufvPDbHJhuUeFVALElWZu4UdeoOM9uaHUQKm7i6PE2owuyxzyDLBCvI4Pc4HGc/l1rsvDen+QjiZk85yCuFAMZB4IOecenvVbwxYGPSobqTdCdzoioOSqngZ9Per80TQTNcXEZlt4yW2+YGL9+n9Oa5Jycmd0I8qOe+J6zDwpI2oKhkS4QwSBj1OcqD0wVyccfjXjEWZZAvbtX0LqVxZ+JdF1LSb63WxkaJtolwPLYDKNj16HjsTXhl1o39nSxJ5oe7dS+E+6v41cLtEysijM3zkFiSODmqbck1oXMUtoBbSwqVY53gcn8aqTQ7GwvT1pyQRZB82Kk4ChsH609YTjkj2p4jkkQBjhR+lSkNsi8zIxjP0qWIAN3J9Kkjs1CktkknoKnSCPavlj3ORk1ai+pLkjrfAUVt/akt3cLDthgxCsp25kbuvuAD+ddbPqTBJIhJy54B5Uj39x61zPhPSTqJt4nXEc7YDcjntn0/GtW60/7NGY43JTzMKGPGTwAKUuVysXG6jcy5riSO3vA+VzkxAj77hhlQT35/n61j2N8l3FmUEOW6Dj8qvu1w980NwySKBtBB+ZPQn0rNjtBHM6RneQ5xtU/Nxj/ABrWL5TmqLmLB89JotsLMrv94LkYxU3lrkHGDRDdy7JI41+TIAPsOOKWMMT8wNbx2uc0tw2iipfLHvRVC0IYriUFjGSgPUA8GnmOSb7pyanitdmdw+YVYhiO45XjtWfJ1K5inHbtG2WIyOgqxbWImJJyF/iI7Crsdr8/zAAjpnnmpLq+/s+K2lWGLzUidY2MA2yMH+8c9cDI781MvdHHUdcT6fHo8y2sAWVXChmGC0RGC4yMnDZGQax2165t7maeK1hPmiQsSuTlk2E5/X6k0alqmua/ahrwtLaRu0gVEASPG1D06DJUY9/eoBpqPGqpIwcnDEjgdOnrWN2zXbYSbVtS1CSNpb24ebBQMz8KpHTPpwKv6dq0Wno5uzvmd/3lwrb3CgYwM9ieppNL0GV590jlHV9pDRHAXHBLdASR09s10jeFtOmvUaK6uYpgdhcIGXcx+U4weM4GcYpFwTbuyzpF5p9zG0EU0txgfNKiGNB6KoPPHc9M1sW8QZh5V15RUcl5AvY+vFY8dnNpGpm0Y4lmJaRyoGcD2981Q1u9trYRpJHvDNtMrKZPMPXCqDyen0zUctze4/UoLclp4glyhL75Ebls/px0rLfRdO1Xz0g+0xXAXKSHa8ca8nDdDjJxxjqTzRFeyR4a6wocbRGNiRwegwBjg4yeTWSurXMeqx2DLEkc8ZjlkkYtgjneeck8fkeKpLlsmL4rtGP4gtLmykVLq3eNtiyIxXG5WHB9+x/nzWC/Jyy8gZr0jX9Q0vVdLt3NvPK1vbvaqZW2hZOQg45+XG7HckA8GvPrq3nhnYXP3gASFwevTOOlNyuN03FXZCoDrkjFWVCBkGOD2qaDSZpLCW4keKLbtKRu2Hcd9o747+lVArtOsPmIjOwGXPHPFOLRLTuSyxyKflG0gcH0rTgfy5hdWs7wSgfKFbDKSMHkeuT+FTwrpL+FLxbmRWv4hvi6pL5mQoQAAh0xliTgjoM1Ut7Atq8jvMiRR91fcAfQHvj1pe0S3Dkb2Ox8N6gscUtnc3EkM0rCZZmkICY5Zip4c4DY56nFJZavJfWsgkYKd+5mc4IU/wAXHf2rn4b2O9nignvLgwwrttgcN5QzwPX8Kq3eqyRrMlm7AOpRtow2R161DS3Rd3sbIktLc3d0bsvNCDHHG64R4wDgk54fPGPSslC10qyRHCscbgcZHt+A6VmW9/O9o8RugGZhxIwCr/tH6eg71b0w3kUkqabcTTshy84yIwvY4Izn681UZa6mc1podFDa2oDeQ0arnO0yqCvpgGrKWkcbjzA5B5xtwf6is1NWvTGqMY5GxhmaFct9eKaLx4yMLEjH+7EK7U9Dga1Nny7b/nk36f4UVkfbrj+//wCOCinzMXKdA1lGqHcxyKPlMsVrbM89xJH5ojjB+Vff1z7ZqKO+tlmjknAumIKyQjcoU9iGB54zSpqkMKyN5txDOS2xlfgIRgjABOenJ6YrOUn0LjFdSw13FZWmoJPHE16rCGFGcnp1bjg88djxx3zh6nZSyW1vLLO852EEIDiIDovt69PwzWrqJtp9QiitbkXDwxYE0hMaxqo3ADJ5PJ6cmqmn6pdaWxWKxQqZTuTy8EsQARuPsefTOetYN8xtZLQs3SQ2ekx2qThLaTbLJtB3limdpHoGA+ucnkVUtjbRwQSxzsZWYCaORMop3dmHtg4IHXg8Vr6lJBLZG3tbLTkZU3tNuz82OQnOeuBvbrycVTWKCELZ6XLbyrJ+8uS8W8h8EALn0B/MUkn0G7J6kheIXcUNu8rqZVkaHB/egZJXn2HGfXFbKa0pkRv7St1tUkO134kAJBMe/wDugHBGM8AdKwCptGkMce1xGTiXBl2nC5x/CoyP9rsMdag1a4RIrYRgFxFtMbIrAemM9OO/X8uXyXepfPZaGvq2opLdtd2strKYy2JCAwBJByuOTjHrWZc3M0MkkzzpOUHlxSEAfK2fnUdcdBmq6XirZRKsSmTaQSyYAXGMjt649cZqlp8seiW5lL3LxjerMoQuAQOCpOChHH157U5w5VoOEubcx/7TuZo5LX7fJBGfmIQZ3Adf/rdqr6bqcX26SSaQhDFt3MCSAD/hn2qSXRbuSyGq2E2+Bx++MXBgZjja56Ln3wDnHasnSbgWuowybYpDyoSVco2eAGHcdMjvWGp0QfK7o7Sx1eGPTruXz1ZBGxa3X5iSxUbxkbVJBK5HoDjjNU3vrU30U91BNHaXakbQwOxAcAI3U45GW571reHbK1vrqyaaSJ0lgJvGlhPlIOflIH3UBCc8ds4rn59GFze/2at6BMhYofK2xhc5yx6gYyfbcAcU1Fo1nVurE981l/ZlsybfOYAOqnLNg9WPQDsF7Aepqzod1LpsMlzBcMoiYTFFYAvjpnIIIye/uO9QWngvUIb4Ratm1gQB2KuCxTOPvchOATkg8D6VVto4HvZ0S4Chlcxq25jJg4UDAHr1wOlVHRWOaW9y7c2Ev9pXNzfjzJ/MjmuGMik4boNvUEnAIxn2pLux1G+hj2xLHFBtiYpHjygOMkdOuM+9Tf2RHZwXOpOxiZGhVYZOH8x1znb14OKmfXdQ07SprZp5Pssu5HiZgxzye/8AtDnHvT5dCebUwpdDm0yze4ZHmDMcgDgqAefp1NWdTjnt7RXvYGgmwMHcu508sEE4P3hnr+ByeKpyXMuuiOGMsBGM4LHJ/vcnv6Af41LIHuD86ylYbcRgyvygzkL6jrkD16UU4vcc5Iybi0/0gxqrytuIKjgADnrWhpzSRBtqyqV6RxMVUcd2/HmoHuZpLmRI0jU7sc53Men07U8JcSsiASSNk5XBP6Cq0RDba1LunXJmuWSaTLNjCjoAOvNaZeGIkxplvVjnNVdF09mlk87y1GASp+Vh/n9K0ZbXGdhBAOOOtdFO/LqctS3NoVvtX+wtFSfZ3/uv+dFVYm5c1OFLG4e3KwyMOPMViQfoQapRugOHt1k+hP8ALOKknlaZy7HJPUCmxRlzySFPbNZRv1NJW6F63ngTDLA+5TnfvII+mMVLNeQMiReU21XaVVL5wzAAnHvgdapzOkESonJH3jnvUSssaeZIMKe3cmqdkRqbE99a/a4bqC18sxpjLOXUnoPvZPAwPwFUrjV7q+kneHGSpkkcDgnIGSO/JrMk8y4KonVjxzgfUk9qvWlqljmae4Klhs2x5+df8DxU/FpEv1Lehaa9xE5ybaKVt0s8n35m7bfRevPf2rSubK3ukRY0WcMfLGFHGOn06dP5ViSauksiQvJ5UGSGlALEceg6+ntmo7HVZ1lWK2QMd3DNxj688DrQo20NVtck1nQzpcRaWdpIi4ACjlD/AJBH4VzSLILxohHuknU+XtXcGBznGe+B25Hauk1y6a9l8qLc4VyHOSdz5ycAdAD3+tYepWY8gt5QTY43Sh+VOeAh9T6UTi+W4qclc2vCOnpJdpHdah9iiA8wphF5POSW4yBz0PBOK6TUPBMmi7dRs5he2/mieRfJDudy4bcw5aP1CkdeOa860+ZYrtUtYYxIrloluJckYB5Pv34/Kulvr6/bQpS1x515ezodouz8oHJ2xggKDjknPQcVhZvVG90t2Utbtr6DWLjTdFyqIMzLC3lorEAMCSeVzjg9CSPc6Wo6Mngvy5Yrhbi+e18uVJdpUOwO9cDgDAxjOeOvNYlp9st4G+1FlQSMzhcNJMnbJ6HB/PFZupXf2i6QIJJbKI79gGxicDPXn9elPlaV2HMmTahf3F3bwuZHae4cCZd7bXPG3JP4fzqJ7S4tJF/eRsXXfIAD8pJ4Hvxg49CK6xxBLo9tJDJA0CQB4RHCUMrsRmLABPHr05HqTXPOTt8kL8m0qpYfdJbJ6fU01ETZ02l21nqOtXOr6nBejSXhaK2YuN0rAfMzYOeoLY689wK5wr9tFzcXN3HDb/N9nimUorkD5lVwMZGBnPJyKrm/nRZLdD5cB+9HDwM5Bzzk5rtfDdzdNpck/h7TIVFqy77m8kAO08nPIDbT0yQTSa5dQXvaHJwWtraab/aAmV5cN8iQjMWcYwWOcejDkc+1VluGlM6zmSF7rDERcHC/d3Z7e341o+I4Wt7ySDZN5fmM8ZkjMZIJyfl6Dn68VQiuH+2W8t4PtapjdHK5+ZfQkc1cdrkPcmKxQ+Wr3EMp2qX3L8gyTnBHI+vfJqza6hFD5wtsPkAK4GGX8as6ppXh+C/EdrqLeQ1sZC2zeRLjITIPT37YrDsoSm9ufRauLXRGc13ZoTXrzfwRr7gUxZJWGMkimou48gn6VZCxRj594x2WtEYsi/eep/OipPNt/ST86KdhXJYS07AZIAPYcVYKiNSR8zMODntTYnCRNsJw3XnG761GxeRi7AIH6DpUWSKvcfCqSifzZki2RFowyFt7ZGF46cEnPtUepWySXrpBM81shGyRk2luOflzxzTQZY3VRGwLDcGK43D1Ge1I7Ss7MTjPf0pKNxt26FyG3ghihlugZVdsBSuFXnkkZycdccZqpqs008okUTLCT8nmYBY9zgf59zTHhnvdqxebNtHLseB+BNOjsjbqzMYy3sVOPyqmmtik0UWjJX5zye1aOiWsCTmeR9yxDdgg7Se2T9ccD1pqWMLAzXLMY8/dDcMfSp5J4541jXfHaiTO1MIB75561cY2REpXGXV2I3ZchQxOdowfpUBgVsxr/H95evH+e9QyzpEzJHlht2hiB1z1wRUSSKp3AlmI5yaUlfQqLsirLFB4f1J1kkJZgQQuC0YPTP8AkVo201yJhIHXcVzl8AIo7msq8tTqWp7sRhXI8w88DjJAHfFbX2mHT42McMcsuNqySjO0dsA8ZrOjFq6ZdaSaVtylPKzs0YaOTdwEZcIKs21tAhUFGlcHePmxGCOhx3xUEQkJLFN0snXPUD+lXUcqoTzA0pyEReeSOcVtyK+pk59ihHLNDcsY3cbCfLAbAUHrgds5P603aHiJXlFPQHjPfFNNvIxURq8owSQgyeBk/hjvU0D+WwxgD+HGMVm466Fp6alTfCHO6RBux94n88itPQfEzaTP5DWdvOkzAyeZGsm3BB34yCSOw+tZt9FHNJuZB5mc5YH+RqOO32SCQRxlSfmURcMPQ85x+NZTi5bmsJJG3r+u3+v3KvdNGIUJ8kRpsymTjPJx34+tZHlyByQQ4ClUOM/Xt1/lTjYCaR5TbOS53EeYMDnoFHGPbNEodmJdQhPOSSTj+tOEGhSmmS29nJOctHhQef8A69aElo1ogM5cZGVXb1+lQkRNeo9hDLFFgFRI2cEDrn6+1a+p6tfayYv7Rn80xfdJxxnr/Kr1uZSsZMk+RhEOO/b+VKkLuwJUHIzzz+QqRo/s+Hfc6+ic498Vn3mqyRqptw8YOeXj24/XNEpKO5MYuWxofZ2/uf8AjlFYX9rXX/PcUVn7ZdjT2LN49QO2KjuSfM6/w0UVp3MzY152YaWGYnFhCBk/Ws4/6v8AE0UVVLYc9yGZ2+yMNxx6ZqKEDymOOaKKb3CJcYD+w7tsDd+7Ge+N1RRj/QE+tFFWiJGfNzIfrTB940UUikSWIH9rdP8Al1b/ANDFPvwDeIMcZHFFFEdmOW6LcRItbhgcMSoJHXGagT/XRHvtooq5Ga3I7piltlCVOWHHHB61FGoxjAxgHFFFZ9TXoNk5bB6DtUjkrCgU4AXt9aKKTGiDc3lR/MeZGzz14q3ane53/Ng4GecCiihCZKv3wO1DEkPyeKKKJbmZah+657hRzWZqABWHIzmTvRRXJW+JnTS+Ed5af3F/KiiiszQ//9k=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8" descr="data:image/jpeg;base64,/9j/4AAQSkZJRgABAQEAYABgAAD/2wBDAAoHBwkHBgoJCAkLCwoMDxkQDw4ODx4WFxIZJCAmJSMgIyIoLTkwKCo2KyIjMkQyNjs9QEBAJjBGS0U+Sjk/QD3/2wBDAQsLCw8NDx0QEB09KSMpPT09PT09PT09PT09PT09PT09PT09PT09PT09PT09PT09PT09PT09PT09PT09PT09PT3/wAARCACyAM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y27pQF55q6lkuPmY/wDAV/rUq6bIyb0G7noO1dpwPYpKozyatpKIx8rcircOjSOmZHSP2JyaZJpTqSFdTjvTRLIGu2cYZjTPNjbopB9S1S/YWH3sU5bUD72KtJskatywt2iwChYN070gOTV2K1t2GCzb/QYxirh0+C2gWV8vuP3VIGPqT0qkhNmbCvXNWlmES/KATU4u7GH76ptA6K5Y/nUE2p2Z3GG2Ykf32x+lVewtxiPJNJ5a9X4xTntLiLPmywxqDx5koX8gOaryX85TahWNSclUGM/1NVjuJy2cmsXO2xpyXLhVWGGvoD/uqzD+VCxWkYDSXbPzysceD+ZqoFweWpG+X6U+dsORI0JZ7EHbHbSsD03yAn9BVQyQ7v8Aj2wM9nqJZGCgL0HTnpVm9msBp9kbJbhbwZFz5pBQkdCv1qOaSY1FEbSxY+VWX2JqJnLfdAqPzAVIK8nGDTkBq1N9SXFdCe0uJbaUSJ8rDoaHleZz5j5PqadHcvGMZyPQjNP+2qy4aCHPqq4pKEWx8zRXK8/LzT1yvXrUjTxsoxGARnnuaiaUHotaJJLchu/QeJ9voaf9ohPVSp9RVNmwelJvX+Kk6jWw1FMu+dD6miqW9KKn20uw/Zo1Vu4QO4P0FK1yjYAVj75xUFzFBbwh/MLOezDbj8OtZxm5OF61mp3LcbGvLdrbvtcFuARzVaXVMjCqAPc5rPclm+6F9hRsY9uaq5JO14zd+Kj8wt9acls5xkAZ9auw2DAAtgex6/l1q0myWyCPeFyTj6GlckjOS3uateSqjBO4DqM8D6np+tVri7RBiMp9V5/U/wBBVvQlakDRuT6D3pRalTls898YH61CZi2fmwD/AJ61qaLZLq15HC8IEIYeZMp27Rn36mspTS1NIxbdkLYaZNfsRb7fkIDEDdg+nYZ9q3rXwtDGAZgZGx95n6/gOK2LNLNbaFNPjMccg+SMDkEk9fU+prSks7lUVpIZQCNzFVyVWud1b7HVGhbcxF0W3SLzGhjCBtvPAB/+vSpZ2u9kS2t/TAWrZkXdIjEu23IBAU5+p4rFvNQksPIlPmNubYAx4TPQkgVk6z2N1Rja5cvNIEUJla1QgjgDAz61l3Gm2JiBkgGCcbl+Uqe3HpWZ4g+IF1ctbWdl5YWJS0x3spY/3ScAjGM8e3PaszT9XudRuJLiFcjOTE7BmxjpkYyOPSqjNvVkSpx2Ro3WiugLw/PGPf8ArVP7NKp/1UuPUITXQQXZMKmNFVgvKN8pWmTzNNFvt3eOYdQnb+laxkupjKk90Yi2srqQIZic8ZQipE02U8KMEevFQz6tqcbsjTzZU4+9ipLTWpEEovluJlaMiMiXbtb1PByM9vatrxRz8ruWIdB1W4yYNOuZVH8aLx+dR3Ol31gC11aTQjHV0wK6fwT4ruEQWUktjEiEMZbqRgWBJJCgeg9cfrXXpr1prWmNJDbPd5j3PbhQxUZI57Z46elc8ptM3jTVtzx5k3gbQSW6e9V2VskHNd8fFVnpUqvYQRqXDRrAqkeVHu3demSS3A6Cud1S5bVZlkWC2gQfKI7eIIqj145znrmrhzEzUUYWDRV/7H7iitPe7GWhbEgS2cRwrg9Ttz+tVv7LeUhyVTI3MAucCk2BsCSUjA4q2qyLABtCpt+XB6io5bDYyKO3t02oise7OMk/4U0x+Y3t9cY/CqryFRxnPrSK8sowmRW0YpENmiotrdd0jov8z/Wq1xq6lfLto8L3bb1/CqptSWzLIPoDmnGPjEakDt6/lVNiSIJJZJCS7EgjGG5x9PSojg9qtGzcNiQbT/tnFKIIoz80mT6KMCo3KKyQyMwEUbO7cKoxlj2A96663sprXw9JGg+zTrjYJYSd24jLZHfIxnsKwLeaBZ4owj8uq5RN2OeuD976V2/9stcaUftUCoqyHYdwJ2Z4ORnBI57Y7VzYh8uh1YaKeoRSpo+l+Y3lxtgeWykkqnr+J9OQOarRa4qaqo+1eVapKGkRSTuxkFc8bgD065Feca14ymvdVnkNrEsLHaseSdqjoB/+rvWU/iK5S2MMSooP3icscdgM9AKwSujpvZnr91cRLOl2Jo3idd4dQTlfcA59/aue1q8M4jRptySAMrquAc8gY7deveuDt9dvDCsK7Rj7rBcMOeSD7jgjofStrStQ8y5ia9iaQsqqkargycDAx7gZ9zS5WtR83QuJotrrG2O63CQDarodp6Y6dO1a+iaA1uJozDHLBCi7pYW2MxJ9Pvcd/wBKuf2Wpt7a8VwDICDhePYNzwf60y2nVzJGs6GT5lwgUO5xwrbsDPbP0pOTsNJXKGtRG3visMvmRBNwMbFggPYknn6j1rFudYltbfMUmGJwB6fT2q5dPLNbiLzjFdI+IoZQV3IwycH1B6gE9fSuOu5WjvG3nDIx3D371cdiZPU6067Hc6JEtybS3vri4I84wLLJFGMbnb9do6k1JG9vf3sVpcyR2UUcWzzWjzyoJG4KeGbvjgE47VS0WS0uNRtr2+RndBizt3AKSODzuwASAeevcDtVnUpIr28M8NtHCrjJiiGwIfQe1aw1ZhVsiorHcArrtPQEdK0NN1++0iRzaTFNww2OhHTmqllFbpeRG73SWwcGVVPO3PIFSayLE6jO+lxstozZijYY2r2HWtd3Yw21Jl1C3nXbLaru/vKxH6HithJYNY1CN5LuCziSLYqR2qrtwemBweO5561yHBwXVuvJFa1hZ2skaSzakkO4uoEmeCBkFiB8oPA7nv0qtBI6j+zdM/6Cr/8AfoUVz3kW3/QUs/8Avt/8KKOYOUkNrBCymYbnI+71A+tJPMZCOnAwAOgFRASMuWJPvUkUQkz1GOp7CnGFtzNvsRoitxtLN6dql2ucgAk9gOlTJsjQknCD8zUL3TeQzR4VVPyrj71W5JCSbGvHHBkysGb+6hxj8ajfUBtIjJRR0Eff6nrVS5vprx8uAAo6AcUyO3Y8lgPpzUOVxpA0xY/KSKaAQw3Ddz09TVqK2IyzeWFH8RrU050sLsNFi51CVWjSERbyAwOfl6Zx+lDvYatcljg0uXTPISwYXDureeZ/uAD5lyByM84Xp3IrctYreTTb+OK3hKb0jAGI2OORlzluccnsOw4rFsLs2urGC4s2nu12yeWE3MgxtVSBkc7hgdjgnoa1L6EjSG1KaFYFclGijBVUQHLADGV3nCnrgdOprmqJbHVSb3PO/ENitxqE1zEkZEjb28tdq5IzgDPTnFcyUw4B7132uS5t55PKQ7JH5Xjdgc/qCa5S/jhWRTht7kkswGBzwAKh6Gy1GW0QddqcYGQc9cdRXSaekd3pT2yqHkKfLHImVyrHO3vkjBIBGCOOtc1bAw3CDPc8HvWgt69uVmiP3W37SerLknntkKKYjrF1iJoIY7gSbTEphuIh5gI6DHIO4YI4Iz2w3BoaneyDTx55W5iJGLiFgWCHoVcDBGf7wz2IU9cgS+a7RQsEW4ZmiAxiObG4ADptkUgEdM/Spbe+KWpncx+XLzNFjcoYj72O6OOoHIIyKnQepHqd9JHmeDabYqNwjUBQ3YshyFJ/I9jWFPcx3ERDWsSSZGJIiVB+q9PyxWpqEjwwR3Vqu6FMxlm+Yxbv+WcnZgeoOMMPcHFCZYntVkgUKrtlo8/6sjsPUc5H5dqpARRXc0dzDPGQJLcq0XHAKncP1rtb6aK7u55baLylLZMXTYTyRj0549sVxLAKhYfhW1oAaVJgJwXXnY7deBjn6A/lVwST1MqiutC62Q3vTCWHAzUjMS2W60x5CvqB610Wscggc/xc/hSiRV/v59jRsdhwxPtTSGHBFMY/zR/ek/Oio8H0NFKwG7GFxu4I9TRJIEHTn070luBIThz8vHI6Uy6iXyvMdiTnAC9D70ufWwuUjWSS4Ys4AjTgKD0qKUB5D5gDHgKucU+Aphv4SwwatwBo3yrbGbIxn5mzx+FJq7GnZFP7N5jBRtQAcDoKuC2trSEBw0jn+H/H0+lDkQfKW3Sr6YCIP6mq7bZFw+cnrk9aptRJWo2S72TDzCMpyoTGFPbio/tN0IPK+0uInDqfKIUsrEFtx6nOB1pslvAqjMZ98UxYACcJmNWyexIz/hUN33K22N3TtYa1xa6TEmnxSZ8zyMjOOp3HJzjjNWbvxdqN9pskEixrGzx+W23GY1JJ9jnGM98U7RrL+yw+uXENxBZyblsnQxyFGJI5BIJOMjOPXjpXOaney3XnJceaZUlIUFiTjH3FHQAZP4ms5JNaI6IN31F8QXdtEPLfb5MsBwyYzux1/VhXG390ZpkcEE7Rn69/z6/jWhfzT3EeG4jBzhcDIwAB9OM/UmshowSazcbG6Y5bzEodlGR2HAzU1u0t4FiRHkKb3IGPSqRTnHalAK8qSDjqKkZoRSPDbxkZE21Sns8b8f8Ajppks5W+uRG2FJZ0J7ENuH9R+NUPmGME8U4knrQIurdBISqKpVwVZD0K9cevBwQaaNgAwwfI5/wqvGNp3VYMDIC+SVBq4oTYsuBGB14FbXhC5jiv5opYI5kl2Aq/HO7bwf8AgR/L2rBLdqltHMVwjqxVlYMCPUHIq2roSdjpWimRF81Y9w4LI+Q3v+NAAIwwqrpsp1G9lAYGYnLA/wAeW4wMcnJ/WrskbwuyOrK4JBDDBB7itYyujlqRsyMv5G0SvtRz8h9alIQjILfU1Glu00gjZiFcjnbu2n1xRknjaw2nHzdT71ZnYdtX1NFN5ooEXo5RAjfMzOTk54FMk3yAHgA8gA1IkUc3MjeWB12jP5CpRC5jDR7lhJKhhjkjqKUYWG5EFukSsWnkZQBwFGT+tWGuvKAEWVOOpxn3qCbbF8qohP8AeOSRSRxsyA4ZlX+Lbwab8gFMny/KPlzn1pWbK5yQw/hIqN3Jf+QxQG3KVxsI/Ks2tSkKWHHBwetPWISRvKdmEIUqWO7BBOfoMfrU0dvmPLuqJjJJOf0oeQbAtvvPHfHNUo9yW+xftWWw8hpYliCRfao3kiB8w4yi8/wt6fWuMnlla8aa+LbCxAVeMDrgD09q7K3kmvpAdTmkvNoC4dyQMcgenf8AKtVfD+i6vZv5mmxWlzgrG0TszO3oR0zwen61lPRanVSXY821bUor+djawxwwEfdIG4nAGfb6CsdwFbg/L3rofEXh5tFcBoZI1dioL98f5Nc8+WBXj+lLoWI6DGRyKhNTYZRtIPA9KibAPNS0hoQCjFKMOcBgPeg4XjcCTS5R3Ezj8KladpQN3UDH1qPGaULycEDFNaCHqM59a2dK8OT31qtzuwjsQoVcnj/PFZltDLcyJDEMvIwRcDPJNe1x+GI9I0do4HC3kTAICcbl2jge5x06mnKXKgirnlj6df8AhzWYnkV47mHJcLkEDkHB9Oeo9a057k3c7TPuZ25LMck11OtSR6xZRxXMxFxbRMyO/OR3Ue3A/KuORgiKDnoORWlLVamFfcsRNjLAHIB+bP3e2f8APrSEepPHHIqIvjYyDBDAAj070ruXcnGAe1bJ3Ododgf3j+VFMopgdBqKw5hFpaiyiVdrefKHdznrx/Kqcjq0YVpFQDoFBJP+FR+afIxFGWyfmc84/H/61VnU9X4P0qb2Ha49pF3Dam5QMcjFakemzXGjPqMb25VDtaMN86jOMn6n6+tZKSsQ6cbcbgB7Ve066gtSHurUXCkFQhfG05Hzcc9Mjr3qG3YpJdSoY2Ib5eF6EDmp0eBIdxyZeoDDgVc1C9sJbxnsYzbwnG2KUB9nHPJrR0uezjRoJnSF2kTzJJ41YAAHOFPPXnB49aeyuFruxj/6z77nao5ZB/SkDw7Nkb7M53O3B/IdK62+8N2s8qSTXTW7XDGU7iNx3Djj9Tx0/CufvPDbHJhuUeFVALElWZu4UdeoOM9uaHUQKm7i6PE2owuyxzyDLBCvI4Pc4HGc/l1rsvDen+QjiZk85yCuFAMZB4IOecenvVbwxYGPSobqTdCdzoioOSqngZ9Per80TQTNcXEZlt4yW2+YGL9+n9Oa5Jycmd0I8qOe+J6zDwpI2oKhkS4QwSBj1OcqD0wVyccfjXjEWZZAvbtX0LqVxZ+JdF1LSb63WxkaJtolwPLYDKNj16HjsTXhl1o39nSxJ5oe7dS+E+6v41cLtEysijM3zkFiSODmqbck1oXMUtoBbSwqVY53gcn8aqTQ7GwvT1pyQRZB82Kk4ChsH609YTjkj2p4jkkQBjhR+lSkNsi8zIxjP0qWIAN3J9Kkjs1CktkknoKnSCPavlj3ORk1ai+pLkjrfAUVt/akt3cLDthgxCsp25kbuvuAD+ddbPqTBJIhJy54B5Uj39x61zPhPSTqJt4nXEc7YDcjntn0/GtW60/7NGY43JTzMKGPGTwAKUuVysXG6jcy5riSO3vA+VzkxAj77hhlQT35/n61j2N8l3FmUEOW6Dj8qvu1w980NwySKBtBB+ZPQn0rNjtBHM6RneQ5xtU/Nxj/ABrWL5TmqLmLB89JotsLMrv94LkYxU3lrkHGDRDdy7JI41+TIAPsOOKWMMT8wNbx2uc0tw2iipfLHvRVC0IYriUFjGSgPUA8GnmOSb7pyanitdmdw+YVYhiO45XjtWfJ1K5inHbtG2WIyOgqxbWImJJyF/iI7Crsdr8/zAAjpnnmpLq+/s+K2lWGLzUidY2MA2yMH+8c9cDI781MvdHHUdcT6fHo8y2sAWVXChmGC0RGC4yMnDZGQax2165t7maeK1hPmiQsSuTlk2E5/X6k0alqmua/ahrwtLaRu0gVEASPG1D06DJUY9/eoBpqPGqpIwcnDEjgdOnrWN2zXbYSbVtS1CSNpb24ebBQMz8KpHTPpwKv6dq0Wno5uzvmd/3lwrb3CgYwM9ieppNL0GV590jlHV9pDRHAXHBLdASR09s10jeFtOmvUaK6uYpgdhcIGXcx+U4weM4GcYpFwTbuyzpF5p9zG0EU0txgfNKiGNB6KoPPHc9M1sW8QZh5V15RUcl5AvY+vFY8dnNpGpm0Y4lmJaRyoGcD2981Q1u9trYRpJHvDNtMrKZPMPXCqDyen0zUctze4/UoLclp4glyhL75Ebls/px0rLfRdO1Xz0g+0xXAXKSHa8ca8nDdDjJxxjqTzRFeyR4a6wocbRGNiRwegwBjg4yeTWSurXMeqx2DLEkc8ZjlkkYtgjneeck8fkeKpLlsmL4rtGP4gtLmykVLq3eNtiyIxXG5WHB9+x/nzWC/Jyy8gZr0jX9Q0vVdLt3NvPK1vbvaqZW2hZOQg45+XG7HckA8GvPrq3nhnYXP3gASFwevTOOlNyuN03FXZCoDrkjFWVCBkGOD2qaDSZpLCW4keKLbtKRu2Hcd9o747+lVArtOsPmIjOwGXPHPFOLRLTuSyxyKflG0gcH0rTgfy5hdWs7wSgfKFbDKSMHkeuT+FTwrpL+FLxbmRWv4hvi6pL5mQoQAAh0xliTgjoM1Ut7Atq8jvMiRR91fcAfQHvj1pe0S3Dkb2Ox8N6gscUtnc3EkM0rCZZmkICY5Zip4c4DY56nFJZavJfWsgkYKd+5mc4IU/wAXHf2rn4b2O9nignvLgwwrttgcN5QzwPX8Kq3eqyRrMlm7AOpRtow2R161DS3Rd3sbIktLc3d0bsvNCDHHG64R4wDgk54fPGPSslC10qyRHCscbgcZHt+A6VmW9/O9o8RugGZhxIwCr/tH6eg71b0w3kUkqabcTTshy84yIwvY4Izn681UZa6mc1podFDa2oDeQ0arnO0yqCvpgGrKWkcbjzA5B5xtwf6is1NWvTGqMY5GxhmaFct9eKaLx4yMLEjH+7EK7U9Dga1Nny7b/nk36f4UVkfbrj+//wCOCinzMXKdA1lGqHcxyKPlMsVrbM89xJH5ojjB+Vff1z7ZqKO+tlmjknAumIKyQjcoU9iGB54zSpqkMKyN5txDOS2xlfgIRgjABOenJ6YrOUn0LjFdSw13FZWmoJPHE16rCGFGcnp1bjg88djxx3zh6nZSyW1vLLO852EEIDiIDovt69PwzWrqJtp9QiitbkXDwxYE0hMaxqo3ADJ5PJ6cmqmn6pdaWxWKxQqZTuTy8EsQARuPsefTOetYN8xtZLQs3SQ2ekx2qThLaTbLJtB3limdpHoGA+ucnkVUtjbRwQSxzsZWYCaORMop3dmHtg4IHXg8Vr6lJBLZG3tbLTkZU3tNuz82OQnOeuBvbrycVTWKCELZ6XLbyrJ+8uS8W8h8EALn0B/MUkn0G7J6kheIXcUNu8rqZVkaHB/egZJXn2HGfXFbKa0pkRv7St1tUkO134kAJBMe/wDugHBGM8AdKwCptGkMce1xGTiXBl2nC5x/CoyP9rsMdag1a4RIrYRgFxFtMbIrAemM9OO/X8uXyXepfPZaGvq2opLdtd2strKYy2JCAwBJByuOTjHrWZc3M0MkkzzpOUHlxSEAfK2fnUdcdBmq6XirZRKsSmTaQSyYAXGMjt649cZqlp8seiW5lL3LxjerMoQuAQOCpOChHH157U5w5VoOEubcx/7TuZo5LX7fJBGfmIQZ3Adf/rdqr6bqcX26SSaQhDFt3MCSAD/hn2qSXRbuSyGq2E2+Bx++MXBgZjja56Ln3wDnHasnSbgWuowybYpDyoSVco2eAGHcdMjvWGp0QfK7o7Sx1eGPTruXz1ZBGxa3X5iSxUbxkbVJBK5HoDjjNU3vrU30U91BNHaXakbQwOxAcAI3U45GW571reHbK1vrqyaaSJ0lgJvGlhPlIOflIH3UBCc8ds4rn59GFze/2at6BMhYofK2xhc5yx6gYyfbcAcU1Fo1nVurE981l/ZlsybfOYAOqnLNg9WPQDsF7Aepqzod1LpsMlzBcMoiYTFFYAvjpnIIIye/uO9QWngvUIb4Ratm1gQB2KuCxTOPvchOATkg8D6VVto4HvZ0S4Chlcxq25jJg4UDAHr1wOlVHRWOaW9y7c2Ev9pXNzfjzJ/MjmuGMik4boNvUEnAIxn2pLux1G+hj2xLHFBtiYpHjygOMkdOuM+9Tf2RHZwXOpOxiZGhVYZOH8x1znb14OKmfXdQ07SprZp5Pssu5HiZgxzye/8AtDnHvT5dCebUwpdDm0yze4ZHmDMcgDgqAefp1NWdTjnt7RXvYGgmwMHcu508sEE4P3hnr+ByeKpyXMuuiOGMsBGM4LHJ/vcnv6Af41LIHuD86ylYbcRgyvygzkL6jrkD16UU4vcc5Iybi0/0gxqrytuIKjgADnrWhpzSRBtqyqV6RxMVUcd2/HmoHuZpLmRI0jU7sc53Men07U8JcSsiASSNk5XBP6Cq0RDba1LunXJmuWSaTLNjCjoAOvNaZeGIkxplvVjnNVdF09mlk87y1GASp+Vh/n9K0ZbXGdhBAOOOtdFO/LqctS3NoVvtX+wtFSfZ3/uv+dFVYm5c1OFLG4e3KwyMOPMViQfoQapRugOHt1k+hP8ALOKknlaZy7HJPUCmxRlzySFPbNZRv1NJW6F63ngTDLA+5TnfvII+mMVLNeQMiReU21XaVVL5wzAAnHvgdapzOkESonJH3jnvUSssaeZIMKe3cmqdkRqbE99a/a4bqC18sxpjLOXUnoPvZPAwPwFUrjV7q+kneHGSpkkcDgnIGSO/JrMk8y4KonVjxzgfUk9qvWlqljmae4Klhs2x5+df8DxU/FpEv1Lehaa9xE5ybaKVt0s8n35m7bfRevPf2rSubK3ukRY0WcMfLGFHGOn06dP5ViSauksiQvJ5UGSGlALEceg6+ntmo7HVZ1lWK2QMd3DNxj688DrQo20NVtck1nQzpcRaWdpIi4ACjlD/AJBH4VzSLILxohHuknU+XtXcGBznGe+B25Hauk1y6a9l8qLc4VyHOSdz5ycAdAD3+tYepWY8gt5QTY43Sh+VOeAh9T6UTi+W4qclc2vCOnpJdpHdah9iiA8wphF5POSW4yBz0PBOK6TUPBMmi7dRs5he2/mieRfJDudy4bcw5aP1CkdeOa860+ZYrtUtYYxIrloluJckYB5Pv34/Kulvr6/bQpS1x515ezodouz8oHJ2xggKDjknPQcVhZvVG90t2Utbtr6DWLjTdFyqIMzLC3lorEAMCSeVzjg9CSPc6Wo6Mngvy5Yrhbi+e18uVJdpUOwO9cDgDAxjOeOvNYlp9st4G+1FlQSMzhcNJMnbJ6HB/PFZupXf2i6QIJJbKI79gGxicDPXn9elPlaV2HMmTahf3F3bwuZHae4cCZd7bXPG3JP4fzqJ7S4tJF/eRsXXfIAD8pJ4Hvxg49CK6xxBLo9tJDJA0CQB4RHCUMrsRmLABPHr05HqTXPOTt8kL8m0qpYfdJbJ6fU01ETZ02l21nqOtXOr6nBejSXhaK2YuN0rAfMzYOeoLY689wK5wr9tFzcXN3HDb/N9nimUorkD5lVwMZGBnPJyKrm/nRZLdD5cB+9HDwM5Bzzk5rtfDdzdNpck/h7TIVFqy77m8kAO08nPIDbT0yQTSa5dQXvaHJwWtraab/aAmV5cN8iQjMWcYwWOcejDkc+1VluGlM6zmSF7rDERcHC/d3Z7e341o+I4Wt7ySDZN5fmM8ZkjMZIJyfl6Dn68VQiuH+2W8t4PtapjdHK5+ZfQkc1cdrkPcmKxQ+Wr3EMp2qX3L8gyTnBHI+vfJqza6hFD5wtsPkAK4GGX8as6ppXh+C/EdrqLeQ1sZC2zeRLjITIPT37YrDsoSm9ufRauLXRGc13ZoTXrzfwRr7gUxZJWGMkimou48gn6VZCxRj594x2WtEYsi/eep/OipPNt/ST86KdhXJYS07AZIAPYcVYKiNSR8zMODntTYnCRNsJw3XnG761GxeRi7AIH6DpUWSKvcfCqSifzZki2RFowyFt7ZGF46cEnPtUepWySXrpBM81shGyRk2luOflzxzTQZY3VRGwLDcGK43D1Ge1I7Ss7MTjPf0pKNxt26FyG3ghihlugZVdsBSuFXnkkZycdccZqpqs008okUTLCT8nmYBY9zgf59zTHhnvdqxebNtHLseB+BNOjsjbqzMYy3sVOPyqmmtik0UWjJX5zye1aOiWsCTmeR9yxDdgg7Se2T9ccD1pqWMLAzXLMY8/dDcMfSp5J4541jXfHaiTO1MIB75561cY2REpXGXV2I3ZchQxOdowfpUBgVsxr/H95evH+e9QyzpEzJHlht2hiB1z1wRUSSKp3AlmI5yaUlfQqLsirLFB4f1J1kkJZgQQuC0YPTP8AkVo201yJhIHXcVzl8AIo7msq8tTqWp7sRhXI8w88DjJAHfFbX2mHT42McMcsuNqySjO0dsA8ZrOjFq6ZdaSaVtylPKzs0YaOTdwEZcIKs21tAhUFGlcHePmxGCOhx3xUEQkJLFN0snXPUD+lXUcqoTzA0pyEReeSOcVtyK+pk59ihHLNDcsY3cbCfLAbAUHrgds5P603aHiJXlFPQHjPfFNNvIxURq8owSQgyeBk/hjvU0D+WwxgD+HGMVm466Fp6alTfCHO6RBux94n88itPQfEzaTP5DWdvOkzAyeZGsm3BB34yCSOw+tZt9FHNJuZB5mc5YH+RqOO32SCQRxlSfmURcMPQ85x+NZTi5bmsJJG3r+u3+v3KvdNGIUJ8kRpsymTjPJx34+tZHlyByQQ4ClUOM/Xt1/lTjYCaR5TbOS53EeYMDnoFHGPbNEodmJdQhPOSSTj+tOEGhSmmS29nJOctHhQef8A69aElo1ogM5cZGVXb1+lQkRNeo9hDLFFgFRI2cEDrn6+1a+p6tfayYv7Rn80xfdJxxnr/Kr1uZSsZMk+RhEOO/b+VKkLuwJUHIzzz+QqRo/s+Hfc6+ic498Vn3mqyRqptw8YOeXj24/XNEpKO5MYuWxofZ2/uf8AjlFYX9rXX/PcUVn7ZdjT2LN49QO2KjuSfM6/w0UVp3MzY152YaWGYnFhCBk/Ws4/6v8AE0UVVLYc9yGZ2+yMNxx6ZqKEDymOOaKKb3CJcYD+w7tsDd+7Ge+N1RRj/QE+tFFWiJGfNzIfrTB940UUikSWIH9rdP8Al1b/ANDFPvwDeIMcZHFFFEdmOW6LcRItbhgcMSoJHXGagT/XRHvtooq5Ga3I7piltlCVOWHHHB61FGoxjAxgHFFFZ9TXoNk5bB6DtUjkrCgU4AXt9aKKTGiDc3lR/MeZGzz14q3ane53/Ng4GecCiihCZKv3wO1DEkPyeKKKJbmZah+657hRzWZqABWHIzmTvRRXJW+JnTS+Ed5af3F/KiiiszQ//9k=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77317" cy="3508977"/>
          </a:xfrm>
        </p:spPr>
        <p:txBody>
          <a:bodyPr/>
          <a:lstStyle/>
          <a:p>
            <a:r>
              <a:rPr lang="en-US" dirty="0" smtClean="0"/>
              <a:t>3 types </a:t>
            </a:r>
          </a:p>
          <a:p>
            <a:pPr lvl="1"/>
            <a:r>
              <a:rPr lang="en-US" dirty="0" smtClean="0"/>
              <a:t>Mutualism (+/+)</a:t>
            </a:r>
          </a:p>
          <a:p>
            <a:pPr lvl="2"/>
            <a:r>
              <a:rPr lang="en-US" dirty="0" smtClean="0"/>
              <a:t>Both benefiting </a:t>
            </a:r>
          </a:p>
          <a:p>
            <a:pPr lvl="1"/>
            <a:r>
              <a:rPr lang="en-US" dirty="0" smtClean="0"/>
              <a:t>Parasitism (+/-)</a:t>
            </a:r>
          </a:p>
          <a:p>
            <a:pPr lvl="2"/>
            <a:r>
              <a:rPr lang="en-US" dirty="0" smtClean="0"/>
              <a:t>One benefits, one is harmed</a:t>
            </a:r>
          </a:p>
          <a:p>
            <a:pPr lvl="1"/>
            <a:r>
              <a:rPr lang="en-US" dirty="0" smtClean="0"/>
              <a:t>Commensalism (+ / =)</a:t>
            </a:r>
          </a:p>
          <a:p>
            <a:pPr lvl="2"/>
            <a:r>
              <a:rPr lang="en-US" dirty="0" smtClean="0"/>
              <a:t>One benefit, while the other is not harmed </a:t>
            </a:r>
            <a:endParaRPr lang="en-US" dirty="0"/>
          </a:p>
        </p:txBody>
      </p:sp>
      <p:pic>
        <p:nvPicPr>
          <p:cNvPr id="13314" name="Picture 2" descr="http://2.bp.blogspot.com/-GmTI7Ye1WeI/TZ4cdG7-q4I/AAAAAAAAABk/V7jeGScBT04/s1600/bee-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35" y="762000"/>
            <a:ext cx="3070098" cy="2266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king.portlandschools.org/files/houses/y2/animalmaineia/files/species/coyotebq/Ecology/Parasit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3429000" cy="2431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ts1.mm.bing.net/th?id=HN.608035904569872076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08" y="4249505"/>
            <a:ext cx="3477992" cy="2608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What is competition? Why can’t two organisms coexist in the same area?</a:t>
            </a:r>
          </a:p>
          <a:p>
            <a:r>
              <a:rPr lang="en-US" dirty="0" smtClean="0"/>
              <a:t>2. What is a keystone species?</a:t>
            </a:r>
          </a:p>
          <a:p>
            <a:r>
              <a:rPr lang="en-US" dirty="0" smtClean="0"/>
              <a:t>3. How might a decrease in vegetation lead to a decrease in prey species?</a:t>
            </a:r>
          </a:p>
          <a:p>
            <a:r>
              <a:rPr lang="en-US" dirty="0" smtClean="0"/>
              <a:t>4. What are the three major types of symbiosis?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Population Growth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77317" cy="3508977"/>
          </a:xfrm>
        </p:spPr>
        <p:txBody>
          <a:bodyPr/>
          <a:lstStyle/>
          <a:p>
            <a:r>
              <a:rPr lang="en-US" dirty="0" smtClean="0"/>
              <a:t>Depends </a:t>
            </a:r>
            <a:r>
              <a:rPr lang="en-US" dirty="0"/>
              <a:t>on: </a:t>
            </a:r>
          </a:p>
          <a:p>
            <a:pPr lvl="1"/>
            <a:r>
              <a:rPr lang="en-US" dirty="0"/>
              <a:t>1. # of births </a:t>
            </a:r>
          </a:p>
          <a:p>
            <a:pPr lvl="1"/>
            <a:r>
              <a:rPr lang="en-US" dirty="0"/>
              <a:t>2. # of deaths </a:t>
            </a:r>
          </a:p>
          <a:p>
            <a:pPr lvl="1"/>
            <a:r>
              <a:rPr lang="en-US" dirty="0"/>
              <a:t>3. # moving into the </a:t>
            </a:r>
            <a:r>
              <a:rPr lang="en-US" dirty="0" smtClean="0"/>
              <a:t>population </a:t>
            </a:r>
            <a:r>
              <a:rPr lang="en-US" dirty="0"/>
              <a:t>(immigration) </a:t>
            </a:r>
          </a:p>
          <a:p>
            <a:pPr lvl="1"/>
            <a:r>
              <a:rPr lang="en-US" dirty="0"/>
              <a:t>4. # moving out of the </a:t>
            </a:r>
            <a:r>
              <a:rPr lang="en-US" dirty="0" smtClean="0"/>
              <a:t>population </a:t>
            </a:r>
            <a:r>
              <a:rPr lang="en-US" dirty="0"/>
              <a:t>(emigration)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Exponential Growth </a:t>
            </a:r>
            <a:endParaRPr lang="en-US" dirty="0"/>
          </a:p>
        </p:txBody>
      </p:sp>
      <p:pic>
        <p:nvPicPr>
          <p:cNvPr id="1026" name="Picture 2" descr="http://wicology.wikispaces.com/file/view/J_curve_gif.GIF/289360481/358x312/J_curve_gi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319629"/>
            <a:ext cx="4857750" cy="423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6777317" cy="3508977"/>
          </a:xfrm>
        </p:spPr>
        <p:txBody>
          <a:bodyPr/>
          <a:lstStyle/>
          <a:p>
            <a:r>
              <a:rPr lang="en-US" dirty="0" smtClean="0"/>
              <a:t>Under ideal conditions</a:t>
            </a:r>
          </a:p>
          <a:p>
            <a:pPr lvl="1"/>
            <a:r>
              <a:rPr lang="en-US" dirty="0" smtClean="0"/>
              <a:t>Unlimited resources</a:t>
            </a:r>
          </a:p>
          <a:p>
            <a:pPr lvl="1"/>
            <a:r>
              <a:rPr lang="en-US" dirty="0" smtClean="0"/>
              <a:t>No predation or disease </a:t>
            </a:r>
          </a:p>
          <a:p>
            <a:r>
              <a:rPr lang="en-US" dirty="0" smtClean="0"/>
              <a:t>J- shaped curve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744" cy="1143000"/>
          </a:xfrm>
        </p:spPr>
        <p:txBody>
          <a:bodyPr/>
          <a:lstStyle/>
          <a:p>
            <a:r>
              <a:rPr lang="en-US" dirty="0" smtClean="0"/>
              <a:t>Factors </a:t>
            </a:r>
            <a:endParaRPr lang="en-US" dirty="0"/>
          </a:p>
        </p:txBody>
      </p:sp>
      <p:pic>
        <p:nvPicPr>
          <p:cNvPr id="2050" name="Picture 2" descr="http://www.i-study.co.uk/images/images/photo_album/environmental%20systems/biotic_abio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" y="3581400"/>
            <a:ext cx="7620000" cy="3262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77317" cy="3508977"/>
          </a:xfrm>
        </p:spPr>
        <p:txBody>
          <a:bodyPr/>
          <a:lstStyle/>
          <a:p>
            <a:r>
              <a:rPr lang="en-US" dirty="0" smtClean="0"/>
              <a:t>Biotic – any living part of the environment </a:t>
            </a:r>
          </a:p>
          <a:p>
            <a:pPr lvl="1"/>
            <a:r>
              <a:rPr lang="en-US" dirty="0" smtClean="0"/>
              <a:t>Ex. Animals, plants, mushrooms, bacteria</a:t>
            </a:r>
          </a:p>
          <a:p>
            <a:r>
              <a:rPr lang="en-US" dirty="0" smtClean="0"/>
              <a:t>Abiotic – any nonliving part of the environment </a:t>
            </a:r>
          </a:p>
          <a:p>
            <a:pPr lvl="1"/>
            <a:r>
              <a:rPr lang="en-US" dirty="0" smtClean="0"/>
              <a:t>Ex. Sunlight, soil, heat, precipitation, humidity, 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burchill.com/IBbiology/images/140106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408871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Logistic Growth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34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Occurs when a population’s growth slows or stops after a period of exponential growth</a:t>
            </a:r>
          </a:p>
          <a:p>
            <a:pPr lvl="1"/>
            <a:r>
              <a:rPr lang="en-US" dirty="0" smtClean="0"/>
              <a:t>S-shaped curve</a:t>
            </a:r>
          </a:p>
          <a:p>
            <a:r>
              <a:rPr lang="en-US" dirty="0" smtClean="0"/>
              <a:t>Limiting factors contribute </a:t>
            </a:r>
          </a:p>
          <a:p>
            <a:pPr lvl="1"/>
            <a:r>
              <a:rPr lang="en-US" dirty="0" smtClean="0"/>
              <a:t>More realistic </a:t>
            </a:r>
          </a:p>
          <a:p>
            <a:r>
              <a:rPr lang="en-US" dirty="0" smtClean="0"/>
              <a:t>Levels out at carrying capacity – the largest a population can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List four characteristics that are used to describe population</a:t>
            </a:r>
          </a:p>
          <a:p>
            <a:r>
              <a:rPr lang="en-US" dirty="0" smtClean="0"/>
              <a:t>2. What natural factors can change a population size?</a:t>
            </a:r>
          </a:p>
          <a:p>
            <a:r>
              <a:rPr lang="en-US" dirty="0" smtClean="0"/>
              <a:t>3. When do populations grow exponentially?</a:t>
            </a:r>
          </a:p>
          <a:p>
            <a:r>
              <a:rPr lang="en-US" dirty="0" smtClean="0"/>
              <a:t>4. What factors might cause the carry capacity of a population to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Limiting factors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6777317" cy="3508977"/>
          </a:xfrm>
        </p:spPr>
        <p:txBody>
          <a:bodyPr/>
          <a:lstStyle/>
          <a:p>
            <a:r>
              <a:rPr lang="en-US" dirty="0" smtClean="0"/>
              <a:t>Anything that causes the population to grow or decrease</a:t>
            </a:r>
          </a:p>
          <a:p>
            <a:r>
              <a:rPr lang="en-US" dirty="0" smtClean="0"/>
              <a:t>Two Types:</a:t>
            </a:r>
          </a:p>
          <a:p>
            <a:pPr lvl="1"/>
            <a:r>
              <a:rPr lang="en-US" dirty="0" smtClean="0"/>
              <a:t>Density-dependent </a:t>
            </a:r>
          </a:p>
          <a:p>
            <a:pPr lvl="1"/>
            <a:r>
              <a:rPr lang="en-US" dirty="0" smtClean="0"/>
              <a:t>Density- independent </a:t>
            </a:r>
            <a:endParaRPr lang="en-US" dirty="0"/>
          </a:p>
        </p:txBody>
      </p:sp>
      <p:pic>
        <p:nvPicPr>
          <p:cNvPr id="3074" name="Picture 2" descr="http://upload.wikimedia.org/wikipedia/commons/4/41/Ludlow_and_Shropshire_flooding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962400" cy="2973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lassroom.synonym.com/DM-Resize/photos.demandstudios.com/getty/article/13/37/200244021-001_XS.jpg?w=390&amp;h=390&amp;keep_ratio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0" y="3736041"/>
            <a:ext cx="4258260" cy="2817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Density-dependent limiting factors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76400"/>
            <a:ext cx="4343400" cy="4800600"/>
          </a:xfrm>
        </p:spPr>
        <p:txBody>
          <a:bodyPr/>
          <a:lstStyle/>
          <a:p>
            <a:r>
              <a:rPr lang="en-US" dirty="0" smtClean="0"/>
              <a:t>Depends on population size</a:t>
            </a:r>
          </a:p>
          <a:p>
            <a:pPr lvl="1"/>
            <a:r>
              <a:rPr lang="en-US" dirty="0" smtClean="0"/>
              <a:t>As size increase, so does the limiting effect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Competition </a:t>
            </a:r>
          </a:p>
          <a:p>
            <a:pPr lvl="1"/>
            <a:r>
              <a:rPr lang="en-US" dirty="0" smtClean="0"/>
              <a:t>Predation</a:t>
            </a:r>
          </a:p>
          <a:p>
            <a:pPr lvl="1"/>
            <a:r>
              <a:rPr lang="en-US" dirty="0" smtClean="0"/>
              <a:t>Parasitism</a:t>
            </a:r>
          </a:p>
          <a:p>
            <a:pPr lvl="1"/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Stress</a:t>
            </a:r>
            <a:endParaRPr lang="en-US" dirty="0"/>
          </a:p>
        </p:txBody>
      </p:sp>
      <p:pic>
        <p:nvPicPr>
          <p:cNvPr id="4098" name="Picture 2" descr="http://youronevoicecanmakeadifference.files.wordpress.com/2012/04/animal-pred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43860"/>
            <a:ext cx="3761428" cy="2814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2.mm.bing.net/th?id=HN.608032086356855393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15952"/>
            <a:ext cx="4034852" cy="2589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Density-independent 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3886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Affects all populations the same way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Weather</a:t>
            </a:r>
          </a:p>
          <a:p>
            <a:pPr lvl="1"/>
            <a:r>
              <a:rPr lang="en-US" dirty="0" smtClean="0"/>
              <a:t>Natural Disasters</a:t>
            </a:r>
          </a:p>
          <a:p>
            <a:pPr lvl="1"/>
            <a:r>
              <a:rPr lang="en-US" dirty="0" smtClean="0"/>
              <a:t>Human activities 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5122" name="Picture 2" descr="http://images.fanpop.com/images/image_uploads/severe-weather-weather-250420_1024_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521200" cy="270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1.mm.bing.net/th?id=HN.608042587560412548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06643"/>
            <a:ext cx="4283635" cy="2703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What is a limiting factor?</a:t>
            </a:r>
          </a:p>
          <a:p>
            <a:r>
              <a:rPr lang="en-US" dirty="0" smtClean="0"/>
              <a:t>2. How do they affect the population?</a:t>
            </a:r>
          </a:p>
          <a:p>
            <a:r>
              <a:rPr lang="en-US" dirty="0" smtClean="0"/>
              <a:t>3. What are three density-dependent limiting factors?</a:t>
            </a:r>
          </a:p>
          <a:p>
            <a:r>
              <a:rPr lang="en-US" dirty="0" smtClean="0"/>
              <a:t>4. What is the relationship between competition and population size?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Human History</a:t>
            </a:r>
            <a:endParaRPr lang="en-US" dirty="0"/>
          </a:p>
        </p:txBody>
      </p:sp>
      <p:pic>
        <p:nvPicPr>
          <p:cNvPr id="16386" name="Picture 2" descr="http://www.flame.org/~cdoswell/Earth_Abides/population_curv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-2206" r="4342" b="6863"/>
          <a:stretch/>
        </p:blipFill>
        <p:spPr bwMode="auto">
          <a:xfrm>
            <a:off x="990600" y="2743200"/>
            <a:ext cx="7467600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6777317" cy="3508977"/>
          </a:xfrm>
        </p:spPr>
        <p:txBody>
          <a:bodyPr/>
          <a:lstStyle/>
          <a:p>
            <a:r>
              <a:rPr lang="en-US" dirty="0" smtClean="0"/>
              <a:t>It grew exponentially, which started during the industrial Revolution (1800s)</a:t>
            </a:r>
          </a:p>
          <a:p>
            <a:pPr lvl="1"/>
            <a:r>
              <a:rPr lang="en-US" dirty="0" smtClean="0"/>
              <a:t>Better sanitation, medicine, nutrition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Demography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391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The study of human populations</a:t>
            </a:r>
          </a:p>
          <a:p>
            <a:pPr lvl="1"/>
            <a:r>
              <a:rPr lang="en-US" dirty="0" smtClean="0"/>
              <a:t>Growth  rate and age structure</a:t>
            </a:r>
          </a:p>
          <a:p>
            <a:r>
              <a:rPr lang="en-US" dirty="0" smtClean="0"/>
              <a:t>Populations go through a </a:t>
            </a:r>
            <a:r>
              <a:rPr lang="en-US" u="sng" dirty="0" smtClean="0"/>
              <a:t>demographic transition </a:t>
            </a:r>
            <a:endParaRPr lang="en-US" u="sng" dirty="0"/>
          </a:p>
        </p:txBody>
      </p:sp>
      <p:pic>
        <p:nvPicPr>
          <p:cNvPr id="6146" name="Picture 2" descr="http://deltatours.com/23/demographic-transition-model-for-china-2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352800"/>
            <a:ext cx="7639050" cy="304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728" y="381000"/>
            <a:ext cx="7024744" cy="1143000"/>
          </a:xfrm>
        </p:spPr>
        <p:txBody>
          <a:bodyPr/>
          <a:lstStyle/>
          <a:p>
            <a:r>
              <a:rPr lang="en-US" dirty="0" smtClean="0"/>
              <a:t>Demographic Transition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98370"/>
            <a:ext cx="6777317" cy="3508977"/>
          </a:xfrm>
        </p:spPr>
        <p:txBody>
          <a:bodyPr/>
          <a:lstStyle/>
          <a:p>
            <a:r>
              <a:rPr lang="en-US" dirty="0" smtClean="0"/>
              <a:t>The predictable shift in population growth as a country becomes more industrialized and affluent </a:t>
            </a:r>
            <a:endParaRPr lang="en-US" dirty="0"/>
          </a:p>
        </p:txBody>
      </p:sp>
      <p:pic>
        <p:nvPicPr>
          <p:cNvPr id="15362" name="Picture 2" descr="http://blue.utb.edu/paullgj/geog3320/Lectures/Demographic_Transi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7"/>
          <a:stretch/>
        </p:blipFill>
        <p:spPr bwMode="auto">
          <a:xfrm>
            <a:off x="685800" y="2743200"/>
            <a:ext cx="7848600" cy="35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Age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77317" cy="3508977"/>
          </a:xfrm>
        </p:spPr>
        <p:txBody>
          <a:bodyPr/>
          <a:lstStyle/>
          <a:p>
            <a:r>
              <a:rPr lang="en-US" dirty="0" smtClean="0"/>
              <a:t>Equal distribution: slow, steady growth</a:t>
            </a:r>
          </a:p>
          <a:p>
            <a:pPr lvl="1"/>
            <a:r>
              <a:rPr lang="en-US" dirty="0" smtClean="0"/>
              <a:t>Developed countries</a:t>
            </a:r>
          </a:p>
          <a:p>
            <a:r>
              <a:rPr lang="en-US" dirty="0" smtClean="0"/>
              <a:t>High percentage of young people: fast growth</a:t>
            </a:r>
          </a:p>
          <a:p>
            <a:pPr lvl="1"/>
            <a:r>
              <a:rPr lang="en-US" dirty="0" smtClean="0"/>
              <a:t>Developing countries </a:t>
            </a:r>
            <a:endParaRPr lang="en-US" dirty="0"/>
          </a:p>
        </p:txBody>
      </p:sp>
      <p:pic>
        <p:nvPicPr>
          <p:cNvPr id="14338" name="Picture 2" descr="http://www.wikinvest.com/images/2/20/China_population_in_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676650" cy="307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3124200"/>
            <a:ext cx="163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14340" name="Picture 4" descr="http://haitidemographics.weebly.com/uploads/5/9/2/3/5923372/7916230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3" y="3628002"/>
            <a:ext cx="4635997" cy="310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What are the six different major levels from smallest to largest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Is weather a biotic or abiotic factor?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How are abiotic and biotic factors related? And how are they different?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Describe the general trend of human population over time</a:t>
            </a:r>
          </a:p>
          <a:p>
            <a:r>
              <a:rPr lang="en-US" dirty="0" smtClean="0"/>
              <a:t>2. Why do populations in different countries grow at different rates?</a:t>
            </a:r>
          </a:p>
          <a:p>
            <a:r>
              <a:rPr lang="en-US" dirty="0" smtClean="0"/>
              <a:t>3. When did the population boom?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744" cy="1143000"/>
          </a:xfrm>
        </p:spPr>
        <p:txBody>
          <a:bodyPr/>
          <a:lstStyle/>
          <a:p>
            <a:r>
              <a:rPr lang="en-US" dirty="0" smtClean="0"/>
              <a:t>Land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Land is used for:</a:t>
            </a:r>
          </a:p>
          <a:p>
            <a:pPr lvl="1"/>
            <a:r>
              <a:rPr lang="en-US" dirty="0" smtClean="0"/>
              <a:t>Living space</a:t>
            </a:r>
          </a:p>
          <a:p>
            <a:pPr lvl="1"/>
            <a:r>
              <a:rPr lang="en-US" dirty="0" smtClean="0"/>
              <a:t>Raw materials</a:t>
            </a:r>
          </a:p>
          <a:p>
            <a:pPr lvl="1"/>
            <a:r>
              <a:rPr lang="en-US" dirty="0" smtClean="0"/>
              <a:t>Agriculture </a:t>
            </a:r>
          </a:p>
          <a:p>
            <a:r>
              <a:rPr lang="en-US" dirty="0" smtClean="0"/>
              <a:t>Desertification – is when a productive area is turned to desert by:</a:t>
            </a:r>
          </a:p>
          <a:p>
            <a:pPr lvl="1"/>
            <a:r>
              <a:rPr lang="en-US" dirty="0" smtClean="0"/>
              <a:t>Over grazing</a:t>
            </a:r>
          </a:p>
          <a:p>
            <a:pPr lvl="1"/>
            <a:r>
              <a:rPr lang="en-US" dirty="0" smtClean="0"/>
              <a:t>Drought</a:t>
            </a:r>
          </a:p>
          <a:p>
            <a:pPr lvl="1"/>
            <a:r>
              <a:rPr lang="en-US" dirty="0" smtClean="0"/>
              <a:t>Farming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24744" cy="1143000"/>
          </a:xfrm>
        </p:spPr>
        <p:txBody>
          <a:bodyPr/>
          <a:lstStyle/>
          <a:p>
            <a:r>
              <a:rPr lang="en-US" dirty="0" smtClean="0"/>
              <a:t>Forest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447800"/>
            <a:ext cx="4876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Forests:</a:t>
            </a:r>
          </a:p>
          <a:p>
            <a:pPr lvl="1"/>
            <a:r>
              <a:rPr lang="en-US" dirty="0" smtClean="0"/>
              <a:t>Produce O2 and removes CO2</a:t>
            </a:r>
          </a:p>
          <a:p>
            <a:pPr lvl="1"/>
            <a:r>
              <a:rPr lang="en-US" dirty="0" smtClean="0"/>
              <a:t>Provides habitat</a:t>
            </a:r>
          </a:p>
          <a:p>
            <a:pPr lvl="1"/>
            <a:r>
              <a:rPr lang="en-US" dirty="0" smtClean="0"/>
              <a:t>Limits erosion </a:t>
            </a:r>
          </a:p>
          <a:p>
            <a:r>
              <a:rPr lang="en-US" dirty="0" smtClean="0"/>
              <a:t>Deforestation- is being replaced with smart forest management</a:t>
            </a:r>
          </a:p>
          <a:p>
            <a:pPr lvl="1"/>
            <a:r>
              <a:rPr lang="en-US" dirty="0" smtClean="0"/>
              <a:t>Selective harvesting</a:t>
            </a:r>
          </a:p>
          <a:p>
            <a:pPr lvl="1"/>
            <a:r>
              <a:rPr lang="en-US" dirty="0" smtClean="0"/>
              <a:t>Genetic engineering</a:t>
            </a:r>
          </a:p>
          <a:p>
            <a:pPr lvl="1"/>
            <a:r>
              <a:rPr lang="en-US" dirty="0" smtClean="0"/>
              <a:t>Replanting</a:t>
            </a:r>
          </a:p>
          <a:p>
            <a:endParaRPr lang="en-US" dirty="0"/>
          </a:p>
        </p:txBody>
      </p:sp>
      <p:pic>
        <p:nvPicPr>
          <p:cNvPr id="17410" name="Picture 2" descr="http://hillrambler.files.wordpress.com/2011/04/ramblers-slieve-rooseley-april-2011-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4110318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Biological Magnification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447800"/>
            <a:ext cx="4724399" cy="4572000"/>
          </a:xfrm>
        </p:spPr>
        <p:txBody>
          <a:bodyPr/>
          <a:lstStyle/>
          <a:p>
            <a:r>
              <a:rPr lang="en-US" dirty="0" smtClean="0"/>
              <a:t>Pollutants are taken up by organism and stored into the body tissue</a:t>
            </a:r>
          </a:p>
          <a:p>
            <a:r>
              <a:rPr lang="en-US" dirty="0" smtClean="0"/>
              <a:t>As consumers absorb these pollutants, it increases in power</a:t>
            </a:r>
          </a:p>
          <a:p>
            <a:r>
              <a:rPr lang="en-US" dirty="0" smtClean="0"/>
              <a:t>Concentrations magnified (~10x) at each trophic level</a:t>
            </a:r>
          </a:p>
          <a:p>
            <a:r>
              <a:rPr lang="en-US" dirty="0" smtClean="0"/>
              <a:t>Apex predators get about 10 million times the amount</a:t>
            </a:r>
            <a:endParaRPr lang="en-US" dirty="0"/>
          </a:p>
        </p:txBody>
      </p:sp>
      <p:pic>
        <p:nvPicPr>
          <p:cNvPr id="18434" name="Picture 2" descr="http://www.currentscienceevent.org/wp-content/uploads/2011/04/Biomagnificatio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95425"/>
            <a:ext cx="3546475" cy="513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Air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524000"/>
            <a:ext cx="3833308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Air pollution is due mainly to combustion</a:t>
            </a:r>
          </a:p>
          <a:p>
            <a:pPr lvl="1"/>
            <a:r>
              <a:rPr lang="en-US" dirty="0" smtClean="0"/>
              <a:t>Transportation ( cars)</a:t>
            </a:r>
          </a:p>
          <a:p>
            <a:pPr lvl="1"/>
            <a:r>
              <a:rPr lang="en-US" dirty="0" smtClean="0"/>
              <a:t>Coal-fired power plants</a:t>
            </a:r>
          </a:p>
          <a:p>
            <a:r>
              <a:rPr lang="en-US" dirty="0" smtClean="0"/>
              <a:t>Smog contains toxic chemicals and particulates </a:t>
            </a:r>
          </a:p>
          <a:p>
            <a:pPr lvl="1"/>
            <a:r>
              <a:rPr lang="en-US" dirty="0" smtClean="0"/>
              <a:t>Ex: Ozone</a:t>
            </a:r>
          </a:p>
          <a:p>
            <a:endParaRPr lang="en-US" dirty="0"/>
          </a:p>
        </p:txBody>
      </p:sp>
      <p:pic>
        <p:nvPicPr>
          <p:cNvPr id="19458" name="Picture 2" descr="http://rack.2.mshcdn.com/media/ZgkyMDEzLzA2LzIwL2JjL3NpbmdhcG9yZXNtLjYxOTJiLmpwZwpwCXRodW1iCTk1MHg1MzQjCmUJanBn/5e526362/e1b/singapore-sm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57" y="3657600"/>
            <a:ext cx="4152543" cy="3105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ashingtonbureau.typepad.com/photos/uncategorized/smo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064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47800"/>
            <a:ext cx="4038599" cy="4953000"/>
          </a:xfrm>
        </p:spPr>
        <p:txBody>
          <a:bodyPr/>
          <a:lstStyle/>
          <a:p>
            <a:r>
              <a:rPr lang="en-US" dirty="0" smtClean="0"/>
              <a:t>Nitrates and phosphates combine with water vapor</a:t>
            </a:r>
          </a:p>
          <a:p>
            <a:pPr lvl="1"/>
            <a:r>
              <a:rPr lang="en-US" sz="2400" dirty="0" smtClean="0"/>
              <a:t>Forms nitric and sulfuric acids</a:t>
            </a:r>
          </a:p>
          <a:p>
            <a:r>
              <a:rPr lang="en-US" dirty="0" smtClean="0"/>
              <a:t>Change the chemistry of soil and water</a:t>
            </a:r>
          </a:p>
          <a:p>
            <a:pPr lvl="1"/>
            <a:r>
              <a:rPr lang="en-US" sz="2400" dirty="0" smtClean="0"/>
              <a:t>pH levels change</a:t>
            </a:r>
          </a:p>
          <a:p>
            <a:pPr lvl="2"/>
            <a:r>
              <a:rPr lang="en-US" sz="2400" dirty="0" smtClean="0"/>
              <a:t>Kills plants and animals</a:t>
            </a:r>
          </a:p>
          <a:p>
            <a:pPr lvl="2"/>
            <a:r>
              <a:rPr lang="en-US" sz="2400" dirty="0" smtClean="0"/>
              <a:t>Damage property </a:t>
            </a:r>
          </a:p>
          <a:p>
            <a:endParaRPr lang="en-US" dirty="0"/>
          </a:p>
        </p:txBody>
      </p:sp>
      <p:pic>
        <p:nvPicPr>
          <p:cNvPr id="20482" name="Picture 2" descr="http://4.bp.blogspot.com/-zQWe_rElox8/TcCXgCYJrmI/AAAAAAAAAAw/ZESFBH92c0w/s1600/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546705"/>
            <a:ext cx="3951193" cy="3105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ts1.mm.bing.net/th?id=HN.608020936611661756&amp;w=231&amp;h=176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66166"/>
            <a:ext cx="3951194" cy="301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5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What causes soil erosion?</a:t>
            </a:r>
          </a:p>
          <a:p>
            <a:r>
              <a:rPr lang="en-US" dirty="0" smtClean="0"/>
              <a:t>2. How is fresh water both renewable and a limiting factor?</a:t>
            </a:r>
          </a:p>
          <a:p>
            <a:r>
              <a:rPr lang="en-US" dirty="0" smtClean="0"/>
              <a:t>3. Why are some pollutants more harmful at higher levels?</a:t>
            </a:r>
          </a:p>
          <a:p>
            <a:r>
              <a:rPr lang="en-US" dirty="0" smtClean="0"/>
              <a:t>4. How does the use of fossil fuels negatively impact the Earth’s atmosphere?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Autotrophs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6777317" cy="4419600"/>
          </a:xfrm>
        </p:spPr>
        <p:txBody>
          <a:bodyPr/>
          <a:lstStyle/>
          <a:p>
            <a:r>
              <a:rPr lang="en-US" dirty="0" smtClean="0"/>
              <a:t>This is also known as producer, because they can make their own food</a:t>
            </a:r>
          </a:p>
          <a:p>
            <a:r>
              <a:rPr lang="en-US" dirty="0" smtClean="0"/>
              <a:t>Photosynthesis and chemosynthetic are the two types</a:t>
            </a:r>
          </a:p>
          <a:p>
            <a:r>
              <a:rPr lang="en-US" dirty="0" smtClean="0"/>
              <a:t>Sunlight is the main source of fuel for all life</a:t>
            </a:r>
          </a:p>
          <a:p>
            <a:pPr lvl="1"/>
            <a:r>
              <a:rPr lang="en-US" dirty="0" smtClean="0"/>
              <a:t>Ex. Plants, Algae, and certain bacteria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2.bp.blogspot.com/-8T9SuxST2y4/TeeuKBJI2YI/AAAAAAAAAEQ/eyhCBnec6vs/s1600/eelgr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42816"/>
            <a:ext cx="3886200" cy="253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ssets.inhabitat.com/wp-content/blogs.dir/1/files/2012/07/brazil-algae-biofuel-537x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06506"/>
            <a:ext cx="3733800" cy="24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Heterotrophs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do not make their own food</a:t>
            </a:r>
          </a:p>
          <a:p>
            <a:r>
              <a:rPr lang="en-US" dirty="0" smtClean="0"/>
              <a:t>Obtain their food from consuming others which makes them consumers </a:t>
            </a:r>
          </a:p>
        </p:txBody>
      </p:sp>
      <p:pic>
        <p:nvPicPr>
          <p:cNvPr id="4098" name="Picture 2" descr="http://ts1.mm.bing.net/th?id=HN.608045877474168125&amp;w=175&amp;h=175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25812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2.mm.bing.net/th?id=HN.607997760958434955&amp;w=140&amp;h=137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1629"/>
            <a:ext cx="2552699" cy="25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s2.mm.bing.net/th?id=HN.607989931232789314&amp;w=225&amp;h=164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533400"/>
            <a:ext cx="3457576" cy="18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Types of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7567108" cy="4876800"/>
          </a:xfrm>
        </p:spPr>
        <p:txBody>
          <a:bodyPr/>
          <a:lstStyle/>
          <a:p>
            <a:r>
              <a:rPr lang="en-US" dirty="0" smtClean="0"/>
              <a:t>Herbivores – consume only producers</a:t>
            </a:r>
          </a:p>
          <a:p>
            <a:r>
              <a:rPr lang="en-US" dirty="0" smtClean="0"/>
              <a:t>Carnivores – kill and eat other consumers</a:t>
            </a:r>
          </a:p>
          <a:p>
            <a:r>
              <a:rPr lang="en-US" dirty="0" smtClean="0"/>
              <a:t>Omnivores – eat both producers and consumers</a:t>
            </a:r>
          </a:p>
          <a:p>
            <a:r>
              <a:rPr lang="en-US" dirty="0" smtClean="0"/>
              <a:t>Scavengers – carnivores that consume dead animals</a:t>
            </a:r>
          </a:p>
          <a:p>
            <a:r>
              <a:rPr lang="en-US" dirty="0" err="1" smtClean="0"/>
              <a:t>Detritivores</a:t>
            </a:r>
            <a:r>
              <a:rPr lang="en-US" dirty="0" smtClean="0"/>
              <a:t> – Break down detritus into smaller particles </a:t>
            </a:r>
          </a:p>
          <a:p>
            <a:r>
              <a:rPr lang="en-US" dirty="0" smtClean="0"/>
              <a:t>Decomposers – continue the breakdown of detritus</a:t>
            </a:r>
          </a:p>
          <a:p>
            <a:pPr lvl="1"/>
            <a:r>
              <a:rPr lang="en-US" dirty="0" smtClean="0"/>
              <a:t>Recycles nutrients back into the ecosystem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two primary sources of energy that power living systems?</a:t>
            </a:r>
          </a:p>
          <a:p>
            <a:r>
              <a:rPr lang="en-US" dirty="0" smtClean="0"/>
              <a:t>How are </a:t>
            </a:r>
            <a:r>
              <a:rPr lang="en-US" dirty="0" err="1" smtClean="0"/>
              <a:t>detritivores</a:t>
            </a:r>
            <a:r>
              <a:rPr lang="en-US" dirty="0" smtClean="0"/>
              <a:t> different from decomposers?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28" y="533400"/>
            <a:ext cx="7024744" cy="1143000"/>
          </a:xfrm>
        </p:spPr>
        <p:txBody>
          <a:bodyPr/>
          <a:lstStyle/>
          <a:p>
            <a:r>
              <a:rPr lang="en-US" dirty="0" smtClean="0"/>
              <a:t>Energy Flow : Food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ac2004.files.wordpress.com/2010/11/energypyram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934200" cy="445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11616</TotalTime>
  <Words>1209</Words>
  <Application>Microsoft Office PowerPoint</Application>
  <PresentationFormat>On-screen Show (4:3)</PresentationFormat>
  <Paragraphs>205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Austin</vt:lpstr>
      <vt:lpstr>Ecology </vt:lpstr>
      <vt:lpstr>Ecology? </vt:lpstr>
      <vt:lpstr>Factors </vt:lpstr>
      <vt:lpstr>Questions</vt:lpstr>
      <vt:lpstr>Autotrophs</vt:lpstr>
      <vt:lpstr>Heterotrophs</vt:lpstr>
      <vt:lpstr>Types of Consumers</vt:lpstr>
      <vt:lpstr>Questions</vt:lpstr>
      <vt:lpstr>Energy Flow : Food Chains</vt:lpstr>
      <vt:lpstr>Energy Flow : Food Web</vt:lpstr>
      <vt:lpstr>Ecological Pyramids</vt:lpstr>
      <vt:lpstr>Ecological pyramids</vt:lpstr>
      <vt:lpstr>Questions</vt:lpstr>
      <vt:lpstr>Water Cycle</vt:lpstr>
      <vt:lpstr>Carbon Cycle</vt:lpstr>
      <vt:lpstr>Nitrogen Cycle</vt:lpstr>
      <vt:lpstr>Phosphorus Cycle </vt:lpstr>
      <vt:lpstr>Questions</vt:lpstr>
      <vt:lpstr>Weather vs. Climate</vt:lpstr>
      <vt:lpstr>The Greenhouse Effect</vt:lpstr>
      <vt:lpstr>Latitude</vt:lpstr>
      <vt:lpstr>Questions</vt:lpstr>
      <vt:lpstr>The Niche</vt:lpstr>
      <vt:lpstr>Niche Competition</vt:lpstr>
      <vt:lpstr>Keystone Species</vt:lpstr>
      <vt:lpstr>Symbiosis</vt:lpstr>
      <vt:lpstr>Questions</vt:lpstr>
      <vt:lpstr>Population Growth Rate</vt:lpstr>
      <vt:lpstr>Exponential Growth </vt:lpstr>
      <vt:lpstr>Logistic Growth </vt:lpstr>
      <vt:lpstr>Questions</vt:lpstr>
      <vt:lpstr>Limiting factors </vt:lpstr>
      <vt:lpstr>Density-dependent limiting factors </vt:lpstr>
      <vt:lpstr>Density-independent limiting factors</vt:lpstr>
      <vt:lpstr>Questions</vt:lpstr>
      <vt:lpstr>Human History</vt:lpstr>
      <vt:lpstr>Demography </vt:lpstr>
      <vt:lpstr>Demographic Transition </vt:lpstr>
      <vt:lpstr>Age structure </vt:lpstr>
      <vt:lpstr>Questions</vt:lpstr>
      <vt:lpstr>Land Resources </vt:lpstr>
      <vt:lpstr>Forest Resources </vt:lpstr>
      <vt:lpstr>Biological Magnification </vt:lpstr>
      <vt:lpstr>Air Resources </vt:lpstr>
      <vt:lpstr>Acid Rain</vt:lpstr>
      <vt:lpstr>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Viet Nguyen</dc:creator>
  <cp:lastModifiedBy>Windows User</cp:lastModifiedBy>
  <cp:revision>65</cp:revision>
  <dcterms:created xsi:type="dcterms:W3CDTF">2014-04-07T22:54:50Z</dcterms:created>
  <dcterms:modified xsi:type="dcterms:W3CDTF">2014-04-28T19:16:56Z</dcterms:modified>
</cp:coreProperties>
</file>